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312" r:id="rId4"/>
    <p:sldId id="341" r:id="rId5"/>
    <p:sldId id="342" r:id="rId6"/>
    <p:sldId id="347" r:id="rId7"/>
    <p:sldId id="343" r:id="rId8"/>
    <p:sldId id="345" r:id="rId9"/>
    <p:sldId id="344" r:id="rId10"/>
    <p:sldId id="348" r:id="rId11"/>
    <p:sldId id="349" r:id="rId12"/>
    <p:sldId id="298" r:id="rId13"/>
    <p:sldId id="351" r:id="rId14"/>
    <p:sldId id="350" r:id="rId15"/>
    <p:sldId id="352" r:id="rId16"/>
    <p:sldId id="398" r:id="rId17"/>
    <p:sldId id="330" r:id="rId18"/>
    <p:sldId id="332" r:id="rId19"/>
    <p:sldId id="353" r:id="rId20"/>
    <p:sldId id="354" r:id="rId21"/>
    <p:sldId id="334" r:id="rId22"/>
    <p:sldId id="335" r:id="rId23"/>
    <p:sldId id="336" r:id="rId24"/>
    <p:sldId id="355" r:id="rId25"/>
    <p:sldId id="356" r:id="rId26"/>
    <p:sldId id="358" r:id="rId27"/>
    <p:sldId id="363" r:id="rId28"/>
    <p:sldId id="338" r:id="rId29"/>
    <p:sldId id="360" r:id="rId30"/>
    <p:sldId id="359" r:id="rId31"/>
    <p:sldId id="361" r:id="rId32"/>
    <p:sldId id="31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3ED2B-2C56-4413-A266-1A1803F39B05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84FB5-E50A-4CC3-BE7C-5FAE323AEB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023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wmf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wmf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wmf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9D5310F-5B90-F838-CBE4-40B952272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9875C-82E7-4B4E-9548-E3E64056DAEC}" type="slidenum">
              <a:rPr lang="en-US" altLang="ru-KZ"/>
              <a:pPr/>
              <a:t>2</a:t>
            </a:fld>
            <a:endParaRPr lang="en-US" altLang="ru-KZ"/>
          </a:p>
        </p:txBody>
      </p:sp>
      <p:sp>
        <p:nvSpPr>
          <p:cNvPr id="290818" name="Rectangle 3074">
            <a:extLst>
              <a:ext uri="{FF2B5EF4-FFF2-40B4-BE49-F238E27FC236}">
                <a16:creationId xmlns:a16="http://schemas.microsoft.com/office/drawing/2014/main" id="{FEFA797E-1F9E-8B01-83B6-E5AA25DF2E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075">
            <a:extLst>
              <a:ext uri="{FF2B5EF4-FFF2-40B4-BE49-F238E27FC236}">
                <a16:creationId xmlns:a16="http://schemas.microsoft.com/office/drawing/2014/main" id="{EAABC8F5-3302-4E2F-6D30-1884DEC8E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343D2BD2-2F00-C590-D106-2EAFC1C75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C94F6-3244-4DC1-95BD-1D28AC9CB898}" type="slidenum">
              <a:rPr lang="en-US" altLang="ru-KZ"/>
              <a:pPr/>
              <a:t>11</a:t>
            </a:fld>
            <a:endParaRPr lang="en-US" altLang="ru-KZ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5BBEEB54-D496-2ACD-D53D-C6643B99A4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E8B20E59-3E06-C03B-F2F9-9AF069F3B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1A53C22F-977D-C4EC-2F6B-91EA186EE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65DE8-01AD-49B3-8A27-F3677E3CBF9E}" type="slidenum">
              <a:rPr lang="en-US" altLang="ru-KZ"/>
              <a:pPr/>
              <a:t>12</a:t>
            </a:fld>
            <a:endParaRPr lang="en-US" altLang="ru-KZ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14CB62E7-0B03-6391-45A5-B15A59E70B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66C5AB80-8230-E5B4-61D8-E3AAAC5EE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396CA58F-572F-544E-4001-9DD68D232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3F889-CCB5-4D69-A607-57EA7E5CC2E7}" type="slidenum">
              <a:rPr lang="en-US" altLang="ru-KZ"/>
              <a:pPr/>
              <a:t>13</a:t>
            </a:fld>
            <a:endParaRPr lang="en-US" altLang="ru-KZ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BEDFE567-C06C-1819-AFC8-FC0E4B9D3F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1BAC5E09-BF04-B64C-98BB-500434298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84FEAEEF-2DF2-6BD0-8E37-1BCCA6BA4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F29E0-B7EB-4E75-BCCB-B3AB19DCDE75}" type="slidenum">
              <a:rPr lang="en-US" altLang="ru-KZ"/>
              <a:pPr/>
              <a:t>14</a:t>
            </a:fld>
            <a:endParaRPr lang="en-US" altLang="ru-KZ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53113A87-2616-F6EA-837C-6724C63E40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89C897AE-3504-4317-42E2-E3674A608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4BCCD132-0435-02E7-5DB3-BF08E77F0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67B8D-F86D-4AC0-8A38-F104994C4018}" type="slidenum">
              <a:rPr lang="en-US" altLang="ru-KZ"/>
              <a:pPr/>
              <a:t>15</a:t>
            </a:fld>
            <a:endParaRPr lang="en-US" altLang="ru-KZ"/>
          </a:p>
        </p:txBody>
      </p:sp>
      <p:sp>
        <p:nvSpPr>
          <p:cNvPr id="309250" name="Rectangle 2">
            <a:extLst>
              <a:ext uri="{FF2B5EF4-FFF2-40B4-BE49-F238E27FC236}">
                <a16:creationId xmlns:a16="http://schemas.microsoft.com/office/drawing/2014/main" id="{E4C7560B-5889-76FE-14AC-89BD726722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D0F45023-A2AE-EA90-2E1E-A6D9B0FBA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E9542D31-384E-9349-879A-F843DFC75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D4037-18E8-4F34-A228-247E44A47AE6}" type="slidenum">
              <a:rPr lang="en-US" altLang="ru-KZ"/>
              <a:pPr/>
              <a:t>17</a:t>
            </a:fld>
            <a:endParaRPr lang="en-US" altLang="ru-KZ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E8A2EFEF-463E-938A-2E17-25EA9A7DC6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A68E6279-A0DA-249D-DE77-076702D6E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B7C250B3-CE1C-8C75-FB7A-193CDC3DD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514A9-A6C6-4930-9278-71D245DC0CEA}" type="slidenum">
              <a:rPr lang="en-US" altLang="ru-KZ"/>
              <a:pPr/>
              <a:t>18</a:t>
            </a:fld>
            <a:endParaRPr lang="en-US" altLang="ru-KZ"/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69F6EE40-3443-6426-53DE-29A7A8D322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F6DFA7D5-B566-EE65-6AAA-01467354B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  <p:graphicFrame>
        <p:nvGraphicFramePr>
          <p:cNvPr id="157699" name="Object 3">
            <a:extLst>
              <a:ext uri="{FF2B5EF4-FFF2-40B4-BE49-F238E27FC236}">
                <a16:creationId xmlns:a16="http://schemas.microsoft.com/office/drawing/2014/main" id="{BD662FAA-632D-EFDF-C3C0-1E217F73F11F}"/>
              </a:ext>
            </a:extLst>
          </p:cNvPr>
          <p:cNvGraphicFramePr>
            <a:graphicFrameLocks/>
          </p:cNvGraphicFramePr>
          <p:nvPr/>
        </p:nvGraphicFramePr>
        <p:xfrm>
          <a:off x="465138" y="2746375"/>
          <a:ext cx="5826125" cy="875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46400" imgH="8755200" progId="Word.Document.8">
                  <p:embed/>
                </p:oleObj>
              </mc:Choice>
              <mc:Fallback>
                <p:oleObj name="Document" r:id="rId3" imgW="5846400" imgH="8755200" progId="Word.Document.8">
                  <p:embed/>
                  <p:pic>
                    <p:nvPicPr>
                      <p:cNvPr id="157699" name="Object 3">
                        <a:extLst>
                          <a:ext uri="{FF2B5EF4-FFF2-40B4-BE49-F238E27FC236}">
                            <a16:creationId xmlns:a16="http://schemas.microsoft.com/office/drawing/2014/main" id="{BD662FAA-632D-EFDF-C3C0-1E217F73F1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746375"/>
                        <a:ext cx="5826125" cy="875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F6062662-5AA8-0C0F-00C1-084FDE85C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673E5-453F-43B9-8299-06BF715EAD82}" type="slidenum">
              <a:rPr lang="en-US" altLang="ru-KZ"/>
              <a:pPr/>
              <a:t>19</a:t>
            </a:fld>
            <a:endParaRPr lang="en-US" altLang="ru-KZ"/>
          </a:p>
        </p:txBody>
      </p:sp>
      <p:sp>
        <p:nvSpPr>
          <p:cNvPr id="202758" name="Rectangle 6">
            <a:extLst>
              <a:ext uri="{FF2B5EF4-FFF2-40B4-BE49-F238E27FC236}">
                <a16:creationId xmlns:a16="http://schemas.microsoft.com/office/drawing/2014/main" id="{05443F93-E00F-414F-B29C-13A7700AD6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9" name="Rectangle 7">
            <a:extLst>
              <a:ext uri="{FF2B5EF4-FFF2-40B4-BE49-F238E27FC236}">
                <a16:creationId xmlns:a16="http://schemas.microsoft.com/office/drawing/2014/main" id="{432B0BB2-D943-E7F7-DF2C-B2C299CB6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  <p:graphicFrame>
        <p:nvGraphicFramePr>
          <p:cNvPr id="202755" name="Object 3">
            <a:extLst>
              <a:ext uri="{FF2B5EF4-FFF2-40B4-BE49-F238E27FC236}">
                <a16:creationId xmlns:a16="http://schemas.microsoft.com/office/drawing/2014/main" id="{32B2F096-CD0D-5697-C404-7E9EFEC4F88B}"/>
              </a:ext>
            </a:extLst>
          </p:cNvPr>
          <p:cNvGraphicFramePr>
            <a:graphicFrameLocks/>
          </p:cNvGraphicFramePr>
          <p:nvPr/>
        </p:nvGraphicFramePr>
        <p:xfrm>
          <a:off x="465138" y="2746375"/>
          <a:ext cx="5826125" cy="875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46400" imgH="8755200" progId="Word.Document.8">
                  <p:embed/>
                </p:oleObj>
              </mc:Choice>
              <mc:Fallback>
                <p:oleObj name="Document" r:id="rId3" imgW="5846400" imgH="8755200" progId="Word.Document.8">
                  <p:embed/>
                  <p:pic>
                    <p:nvPicPr>
                      <p:cNvPr id="202755" name="Object 3">
                        <a:extLst>
                          <a:ext uri="{FF2B5EF4-FFF2-40B4-BE49-F238E27FC236}">
                            <a16:creationId xmlns:a16="http://schemas.microsoft.com/office/drawing/2014/main" id="{32B2F096-CD0D-5697-C404-7E9EFEC4F8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746375"/>
                        <a:ext cx="5826125" cy="875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50CE1F9E-3143-6F8F-FFC7-1474F1368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B122A-EDAC-4850-AFE8-B757FC69AEED}" type="slidenum">
              <a:rPr lang="en-US" altLang="ru-KZ"/>
              <a:pPr/>
              <a:t>20</a:t>
            </a:fld>
            <a:endParaRPr lang="en-US" altLang="ru-KZ"/>
          </a:p>
        </p:txBody>
      </p:sp>
      <p:sp>
        <p:nvSpPr>
          <p:cNvPr id="204806" name="Rectangle 6">
            <a:extLst>
              <a:ext uri="{FF2B5EF4-FFF2-40B4-BE49-F238E27FC236}">
                <a16:creationId xmlns:a16="http://schemas.microsoft.com/office/drawing/2014/main" id="{86C7A723-DDC5-1FA6-7944-832A724DBF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7" name="Rectangle 7">
            <a:extLst>
              <a:ext uri="{FF2B5EF4-FFF2-40B4-BE49-F238E27FC236}">
                <a16:creationId xmlns:a16="http://schemas.microsoft.com/office/drawing/2014/main" id="{D76627EE-D108-6316-C992-BB758F167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  <p:graphicFrame>
        <p:nvGraphicFramePr>
          <p:cNvPr id="204803" name="Object 3">
            <a:extLst>
              <a:ext uri="{FF2B5EF4-FFF2-40B4-BE49-F238E27FC236}">
                <a16:creationId xmlns:a16="http://schemas.microsoft.com/office/drawing/2014/main" id="{4E4F890F-1C6A-9C96-3B59-B5F9850CD41A}"/>
              </a:ext>
            </a:extLst>
          </p:cNvPr>
          <p:cNvGraphicFramePr>
            <a:graphicFrameLocks/>
          </p:cNvGraphicFramePr>
          <p:nvPr/>
        </p:nvGraphicFramePr>
        <p:xfrm>
          <a:off x="465138" y="2746375"/>
          <a:ext cx="5826125" cy="875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46400" imgH="8755200" progId="Word.Document.8">
                  <p:embed/>
                </p:oleObj>
              </mc:Choice>
              <mc:Fallback>
                <p:oleObj name="Document" r:id="rId3" imgW="5846400" imgH="8755200" progId="Word.Document.8">
                  <p:embed/>
                  <p:pic>
                    <p:nvPicPr>
                      <p:cNvPr id="204803" name="Object 3">
                        <a:extLst>
                          <a:ext uri="{FF2B5EF4-FFF2-40B4-BE49-F238E27FC236}">
                            <a16:creationId xmlns:a16="http://schemas.microsoft.com/office/drawing/2014/main" id="{4E4F890F-1C6A-9C96-3B59-B5F9850CD41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746375"/>
                        <a:ext cx="5826125" cy="875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BAC3121A-BC03-F224-C48B-78C193D31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93660-27B1-4B58-A3AC-8BD67FA3F48D}" type="slidenum">
              <a:rPr lang="en-US" altLang="ru-KZ"/>
              <a:pPr/>
              <a:t>21</a:t>
            </a:fld>
            <a:endParaRPr lang="en-US" altLang="ru-KZ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D7221C89-BFA8-483B-7072-BE5E0A13B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AB05A09-49D2-0052-5C3B-65EB1C8F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796" name="Rectangle 4">
            <a:extLst>
              <a:ext uri="{FF2B5EF4-FFF2-40B4-BE49-F238E27FC236}">
                <a16:creationId xmlns:a16="http://schemas.microsoft.com/office/drawing/2014/main" id="{96F80E1D-1F4F-310B-8C1A-E7C184958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797" name="Rectangle 5">
            <a:extLst>
              <a:ext uri="{FF2B5EF4-FFF2-40B4-BE49-F238E27FC236}">
                <a16:creationId xmlns:a16="http://schemas.microsoft.com/office/drawing/2014/main" id="{25237EF3-E3E8-29D3-E98F-9CB218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798" name="Rectangle 6">
            <a:extLst>
              <a:ext uri="{FF2B5EF4-FFF2-40B4-BE49-F238E27FC236}">
                <a16:creationId xmlns:a16="http://schemas.microsoft.com/office/drawing/2014/main" id="{8A9FBF6F-DEEE-EE12-64E6-0469E6C5F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799" name="Rectangle 7">
            <a:extLst>
              <a:ext uri="{FF2B5EF4-FFF2-40B4-BE49-F238E27FC236}">
                <a16:creationId xmlns:a16="http://schemas.microsoft.com/office/drawing/2014/main" id="{63C18224-FE2A-270A-FF58-7B1CFFAA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0" name="Rectangle 8">
            <a:extLst>
              <a:ext uri="{FF2B5EF4-FFF2-40B4-BE49-F238E27FC236}">
                <a16:creationId xmlns:a16="http://schemas.microsoft.com/office/drawing/2014/main" id="{04404E1A-28FC-6297-6A39-547B0FD5D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1" name="Rectangle 9">
            <a:extLst>
              <a:ext uri="{FF2B5EF4-FFF2-40B4-BE49-F238E27FC236}">
                <a16:creationId xmlns:a16="http://schemas.microsoft.com/office/drawing/2014/main" id="{51B77A3D-C84D-FF90-46CE-3F88B10B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2" name="Rectangle 10">
            <a:extLst>
              <a:ext uri="{FF2B5EF4-FFF2-40B4-BE49-F238E27FC236}">
                <a16:creationId xmlns:a16="http://schemas.microsoft.com/office/drawing/2014/main" id="{E4B6269B-9BE6-A429-7A39-7B2C49BC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3" name="Rectangle 11">
            <a:extLst>
              <a:ext uri="{FF2B5EF4-FFF2-40B4-BE49-F238E27FC236}">
                <a16:creationId xmlns:a16="http://schemas.microsoft.com/office/drawing/2014/main" id="{55625471-7BDD-3B31-FD78-5A0CCBCA7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4" name="Rectangle 12">
            <a:extLst>
              <a:ext uri="{FF2B5EF4-FFF2-40B4-BE49-F238E27FC236}">
                <a16:creationId xmlns:a16="http://schemas.microsoft.com/office/drawing/2014/main" id="{10BB40D6-768D-B518-0CEC-C1AFE675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5" name="Rectangle 13">
            <a:extLst>
              <a:ext uri="{FF2B5EF4-FFF2-40B4-BE49-F238E27FC236}">
                <a16:creationId xmlns:a16="http://schemas.microsoft.com/office/drawing/2014/main" id="{3C8CA4EC-B155-552D-8F73-1A58123E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6" name="Rectangle 14">
            <a:extLst>
              <a:ext uri="{FF2B5EF4-FFF2-40B4-BE49-F238E27FC236}">
                <a16:creationId xmlns:a16="http://schemas.microsoft.com/office/drawing/2014/main" id="{1B6B247F-0E99-B709-FB09-0ED70123B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7" name="Rectangle 15">
            <a:extLst>
              <a:ext uri="{FF2B5EF4-FFF2-40B4-BE49-F238E27FC236}">
                <a16:creationId xmlns:a16="http://schemas.microsoft.com/office/drawing/2014/main" id="{DFC45BBB-9F9D-90AE-04BA-30130BD48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8" name="Rectangle 16">
            <a:extLst>
              <a:ext uri="{FF2B5EF4-FFF2-40B4-BE49-F238E27FC236}">
                <a16:creationId xmlns:a16="http://schemas.microsoft.com/office/drawing/2014/main" id="{4AE8CCFC-AA16-DF7C-DDC6-F15DC676D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09" name="Rectangle 17">
            <a:extLst>
              <a:ext uri="{FF2B5EF4-FFF2-40B4-BE49-F238E27FC236}">
                <a16:creationId xmlns:a16="http://schemas.microsoft.com/office/drawing/2014/main" id="{F0C46820-F053-E11B-0605-94BADF6DD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0" name="Rectangle 18">
            <a:extLst>
              <a:ext uri="{FF2B5EF4-FFF2-40B4-BE49-F238E27FC236}">
                <a16:creationId xmlns:a16="http://schemas.microsoft.com/office/drawing/2014/main" id="{142C7D31-7E51-1CF7-E29A-A6C19AF32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1" name="Rectangle 19">
            <a:extLst>
              <a:ext uri="{FF2B5EF4-FFF2-40B4-BE49-F238E27FC236}">
                <a16:creationId xmlns:a16="http://schemas.microsoft.com/office/drawing/2014/main" id="{0E86DA12-2294-7ABD-3C72-48655399E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2" name="Rectangle 20">
            <a:extLst>
              <a:ext uri="{FF2B5EF4-FFF2-40B4-BE49-F238E27FC236}">
                <a16:creationId xmlns:a16="http://schemas.microsoft.com/office/drawing/2014/main" id="{27B2E715-15C4-645A-FAFF-3CB192F7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3" name="Rectangle 21">
            <a:extLst>
              <a:ext uri="{FF2B5EF4-FFF2-40B4-BE49-F238E27FC236}">
                <a16:creationId xmlns:a16="http://schemas.microsoft.com/office/drawing/2014/main" id="{DBA2FA32-5312-6056-FC01-D29A3BAD6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4" name="Rectangle 22">
            <a:extLst>
              <a:ext uri="{FF2B5EF4-FFF2-40B4-BE49-F238E27FC236}">
                <a16:creationId xmlns:a16="http://schemas.microsoft.com/office/drawing/2014/main" id="{D3AC64FE-3592-BF3E-B601-10EEF107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5" name="Rectangle 23">
            <a:extLst>
              <a:ext uri="{FF2B5EF4-FFF2-40B4-BE49-F238E27FC236}">
                <a16:creationId xmlns:a16="http://schemas.microsoft.com/office/drawing/2014/main" id="{94A1CD7E-2F22-C07D-C610-2203A9A4D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6" name="Rectangle 24">
            <a:extLst>
              <a:ext uri="{FF2B5EF4-FFF2-40B4-BE49-F238E27FC236}">
                <a16:creationId xmlns:a16="http://schemas.microsoft.com/office/drawing/2014/main" id="{C5B59213-311A-5B64-C2EB-41F06765A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7" name="Rectangle 25">
            <a:extLst>
              <a:ext uri="{FF2B5EF4-FFF2-40B4-BE49-F238E27FC236}">
                <a16:creationId xmlns:a16="http://schemas.microsoft.com/office/drawing/2014/main" id="{280A6EF4-0806-B543-045A-930C9CC7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8" name="Rectangle 26">
            <a:extLst>
              <a:ext uri="{FF2B5EF4-FFF2-40B4-BE49-F238E27FC236}">
                <a16:creationId xmlns:a16="http://schemas.microsoft.com/office/drawing/2014/main" id="{F31981F5-DD30-8C2B-268B-80014CE7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19" name="Rectangle 27">
            <a:extLst>
              <a:ext uri="{FF2B5EF4-FFF2-40B4-BE49-F238E27FC236}">
                <a16:creationId xmlns:a16="http://schemas.microsoft.com/office/drawing/2014/main" id="{D44B7388-13E2-A49E-C13D-B7631BC91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20" name="Rectangle 28">
            <a:extLst>
              <a:ext uri="{FF2B5EF4-FFF2-40B4-BE49-F238E27FC236}">
                <a16:creationId xmlns:a16="http://schemas.microsoft.com/office/drawing/2014/main" id="{831341A7-192D-4803-6B65-11DCE7017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1824" name="Rectangle 32">
            <a:extLst>
              <a:ext uri="{FF2B5EF4-FFF2-40B4-BE49-F238E27FC236}">
                <a16:creationId xmlns:a16="http://schemas.microsoft.com/office/drawing/2014/main" id="{60E2C55D-1383-9C65-B9E5-A2A4B7FE14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825" name="Rectangle 33">
            <a:extLst>
              <a:ext uri="{FF2B5EF4-FFF2-40B4-BE49-F238E27FC236}">
                <a16:creationId xmlns:a16="http://schemas.microsoft.com/office/drawing/2014/main" id="{7352CE0B-3311-E82B-894E-CD9CFBB94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CA32CB19-1C8B-9BA9-46DF-8C35696D5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14641-5DC6-4CA5-A72C-485F78797D93}" type="slidenum">
              <a:rPr lang="en-US" altLang="ru-KZ"/>
              <a:pPr/>
              <a:t>3</a:t>
            </a:fld>
            <a:endParaRPr lang="en-US" altLang="ru-KZ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18C64FC8-316E-F1D0-FAEB-7C733F8C30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77BF0EEF-DE52-0A31-ED89-79FB4FCA0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290C5A73-95B9-5021-853F-CA29C32FA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065F0-842E-4F2A-958C-B70772475D03}" type="slidenum">
              <a:rPr lang="en-US" altLang="ru-KZ"/>
              <a:pPr/>
              <a:t>22</a:t>
            </a:fld>
            <a:endParaRPr lang="en-US" altLang="ru-KZ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E19235A1-8BD8-2DF4-DDFA-30427206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4E834E71-0E80-B42E-9533-1F384CF6E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376E3044-A5A8-1D27-AD8C-39C6E428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E7B760FB-3D28-6DBE-7554-6F634B8CE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D4A929F6-331B-CE5B-124F-7B5F6CA3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A6313A3A-F3BC-BF24-37F1-1478E998E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48" name="Rectangle 8">
            <a:extLst>
              <a:ext uri="{FF2B5EF4-FFF2-40B4-BE49-F238E27FC236}">
                <a16:creationId xmlns:a16="http://schemas.microsoft.com/office/drawing/2014/main" id="{6C331C2B-068D-7C6F-A722-98F75948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49" name="Rectangle 9">
            <a:extLst>
              <a:ext uri="{FF2B5EF4-FFF2-40B4-BE49-F238E27FC236}">
                <a16:creationId xmlns:a16="http://schemas.microsoft.com/office/drawing/2014/main" id="{34268DB7-53D8-7898-ABC4-F5A0A1F3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50" name="Rectangle 10">
            <a:extLst>
              <a:ext uri="{FF2B5EF4-FFF2-40B4-BE49-F238E27FC236}">
                <a16:creationId xmlns:a16="http://schemas.microsoft.com/office/drawing/2014/main" id="{65DDC9EA-FC3A-A85F-50DD-D6952CA55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D9830D4D-3A56-A8CA-359A-922CF89E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52" name="Rectangle 12">
            <a:extLst>
              <a:ext uri="{FF2B5EF4-FFF2-40B4-BE49-F238E27FC236}">
                <a16:creationId xmlns:a16="http://schemas.microsoft.com/office/drawing/2014/main" id="{EB620B7C-1CB7-2521-276B-0D6494994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53" name="Rectangle 13">
            <a:extLst>
              <a:ext uri="{FF2B5EF4-FFF2-40B4-BE49-F238E27FC236}">
                <a16:creationId xmlns:a16="http://schemas.microsoft.com/office/drawing/2014/main" id="{C08E54E5-B7C6-0840-DC20-89C85A35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KZ"/>
          </a:p>
        </p:txBody>
      </p:sp>
      <p:sp>
        <p:nvSpPr>
          <p:cNvPr id="163862" name="Rectangle 22">
            <a:extLst>
              <a:ext uri="{FF2B5EF4-FFF2-40B4-BE49-F238E27FC236}">
                <a16:creationId xmlns:a16="http://schemas.microsoft.com/office/drawing/2014/main" id="{437D2456-0887-A41D-B0E0-DA5B3197B39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3" name="Rectangle 23">
            <a:extLst>
              <a:ext uri="{FF2B5EF4-FFF2-40B4-BE49-F238E27FC236}">
                <a16:creationId xmlns:a16="http://schemas.microsoft.com/office/drawing/2014/main" id="{0299DAB7-C39E-1501-C787-D3B6D010D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A23BEFE6-D21C-C5E0-4E36-3E91EF27A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AE78F-6B61-4BE0-AE5A-995D33C8F8B5}" type="slidenum">
              <a:rPr lang="en-US" altLang="ru-KZ"/>
              <a:pPr/>
              <a:t>23</a:t>
            </a:fld>
            <a:endParaRPr lang="en-US" altLang="ru-KZ"/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61626272-3D9F-061B-B85D-CEE5207217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4" name="Rectangle 6">
            <a:extLst>
              <a:ext uri="{FF2B5EF4-FFF2-40B4-BE49-F238E27FC236}">
                <a16:creationId xmlns:a16="http://schemas.microsoft.com/office/drawing/2014/main" id="{FD49A252-C2E3-C97C-950C-5FC0D7D0A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CDDAF14A-E0E5-8D2D-0519-756F8BDB50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07D94-55FD-4F04-AB26-1DB2772068F8}" type="slidenum">
              <a:rPr lang="en-US" altLang="ru-KZ"/>
              <a:pPr/>
              <a:t>24</a:t>
            </a:fld>
            <a:endParaRPr lang="en-US" altLang="ru-KZ"/>
          </a:p>
        </p:txBody>
      </p:sp>
      <p:sp>
        <p:nvSpPr>
          <p:cNvPr id="206853" name="Rectangle 5">
            <a:extLst>
              <a:ext uri="{FF2B5EF4-FFF2-40B4-BE49-F238E27FC236}">
                <a16:creationId xmlns:a16="http://schemas.microsoft.com/office/drawing/2014/main" id="{C065D168-698E-BF15-9558-4C990BDA4A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4" name="Rectangle 6">
            <a:extLst>
              <a:ext uri="{FF2B5EF4-FFF2-40B4-BE49-F238E27FC236}">
                <a16:creationId xmlns:a16="http://schemas.microsoft.com/office/drawing/2014/main" id="{9B661CA2-C69B-EBEF-C776-CF016CBCA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78F88755-C9A4-746B-CC59-F27F4AD3E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F15AE-7018-4D57-B604-4B55D96400A2}" type="slidenum">
              <a:rPr lang="en-US" altLang="ru-KZ"/>
              <a:pPr/>
              <a:t>25</a:t>
            </a:fld>
            <a:endParaRPr lang="en-US" altLang="ru-KZ"/>
          </a:p>
        </p:txBody>
      </p:sp>
      <p:sp>
        <p:nvSpPr>
          <p:cNvPr id="208901" name="Rectangle 5">
            <a:extLst>
              <a:ext uri="{FF2B5EF4-FFF2-40B4-BE49-F238E27FC236}">
                <a16:creationId xmlns:a16="http://schemas.microsoft.com/office/drawing/2014/main" id="{13BD58D0-D1D2-FFC1-2A55-B4E49D18D9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2" name="Rectangle 6">
            <a:extLst>
              <a:ext uri="{FF2B5EF4-FFF2-40B4-BE49-F238E27FC236}">
                <a16:creationId xmlns:a16="http://schemas.microsoft.com/office/drawing/2014/main" id="{1876F18D-DFCD-A9FA-1F01-9282631FA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FE2C2C53-C157-A9CF-0B0E-BD24EAC5F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9C982-165A-4F4E-9A1E-BB19631490E6}" type="slidenum">
              <a:rPr lang="en-US" altLang="ru-KZ"/>
              <a:pPr/>
              <a:t>26</a:t>
            </a:fld>
            <a:endParaRPr lang="en-US" altLang="ru-KZ"/>
          </a:p>
        </p:txBody>
      </p:sp>
      <p:sp>
        <p:nvSpPr>
          <p:cNvPr id="212997" name="Rectangle 5">
            <a:extLst>
              <a:ext uri="{FF2B5EF4-FFF2-40B4-BE49-F238E27FC236}">
                <a16:creationId xmlns:a16="http://schemas.microsoft.com/office/drawing/2014/main" id="{37F78E46-13D5-DD1B-A932-381C0A1FD0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8" name="Rectangle 6">
            <a:extLst>
              <a:ext uri="{FF2B5EF4-FFF2-40B4-BE49-F238E27FC236}">
                <a16:creationId xmlns:a16="http://schemas.microsoft.com/office/drawing/2014/main" id="{1C2A3E3F-9AFB-D35A-53EE-AD2FA39E0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DD1A867A-C1DA-0D78-3961-64D762DAE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7224A-D05C-4532-947C-0C85FB5B1B68}" type="slidenum">
              <a:rPr lang="en-US" altLang="ru-KZ"/>
              <a:pPr/>
              <a:t>27</a:t>
            </a:fld>
            <a:endParaRPr lang="en-US" altLang="ru-KZ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E968E4EC-8A50-FD5A-B248-DA04DD2856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A4939B31-A5E9-25EA-D9CC-F0838E3AE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6A5B01A8-2770-A891-A5AB-840BDFF4D8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E68E3-CD78-494F-8110-C01D17B35799}" type="slidenum">
              <a:rPr lang="en-US" altLang="ru-KZ"/>
              <a:pPr/>
              <a:t>28</a:t>
            </a:fld>
            <a:endParaRPr lang="en-US" altLang="ru-KZ"/>
          </a:p>
        </p:txBody>
      </p:sp>
      <p:sp>
        <p:nvSpPr>
          <p:cNvPr id="169989" name="Rectangle 5">
            <a:extLst>
              <a:ext uri="{FF2B5EF4-FFF2-40B4-BE49-F238E27FC236}">
                <a16:creationId xmlns:a16="http://schemas.microsoft.com/office/drawing/2014/main" id="{694D4233-063B-2A2B-AAFB-32010E2499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7013BCF6-569C-BF19-1DC7-3B63C23EA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4493D81A-C889-3E8D-CE82-EEB9E71BB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BA700-ADC3-410A-B57E-7F6C8284BE17}" type="slidenum">
              <a:rPr lang="en-US" altLang="ru-KZ"/>
              <a:pPr/>
              <a:t>29</a:t>
            </a:fld>
            <a:endParaRPr lang="en-US" altLang="ru-KZ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EB3B29ED-29B1-F087-48C2-1255C16F27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86DBEC7C-2983-13FA-794E-20F998351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5F23D571-A4F5-A605-1F64-E00935DB4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E237F-F3A0-416B-93A8-B1D644F7BAD3}" type="slidenum">
              <a:rPr lang="en-US" altLang="ru-KZ"/>
              <a:pPr/>
              <a:t>30</a:t>
            </a:fld>
            <a:endParaRPr lang="en-US" altLang="ru-KZ"/>
          </a:p>
        </p:txBody>
      </p:sp>
      <p:sp>
        <p:nvSpPr>
          <p:cNvPr id="215045" name="Rectangle 5">
            <a:extLst>
              <a:ext uri="{FF2B5EF4-FFF2-40B4-BE49-F238E27FC236}">
                <a16:creationId xmlns:a16="http://schemas.microsoft.com/office/drawing/2014/main" id="{CD10CDA7-EA17-3130-B15E-A3CB71503D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6" name="Rectangle 6">
            <a:extLst>
              <a:ext uri="{FF2B5EF4-FFF2-40B4-BE49-F238E27FC236}">
                <a16:creationId xmlns:a16="http://schemas.microsoft.com/office/drawing/2014/main" id="{7CB56549-5AF3-546E-16A5-79979F24E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8D108042-FF3C-F660-8A36-36EAA7911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A220E-BADF-469B-BBFE-F960E939F84C}" type="slidenum">
              <a:rPr lang="en-US" altLang="ru-KZ"/>
              <a:pPr/>
              <a:t>31</a:t>
            </a:fld>
            <a:endParaRPr lang="en-US" altLang="ru-KZ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BC02491C-2D9D-24CD-13EB-658E6AA9D1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877FC568-B1D0-6AC9-8FFA-2D13C38B5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E07270FF-6EBA-A00C-5350-8AD3A07BC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CF36B-BF32-4DB9-B262-3EFCFE7432D6}" type="slidenum">
              <a:rPr lang="en-US" altLang="ru-KZ"/>
              <a:pPr/>
              <a:t>4</a:t>
            </a:fld>
            <a:endParaRPr lang="en-US" altLang="ru-KZ"/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1F483233-53B4-874D-CD69-93896F0103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E5875A9-9455-F530-3759-E240B3A0E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2FCB6432-51CA-95AB-AA38-A014E36F8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0D115-2D60-4B28-B413-37C5CA15BFF9}" type="slidenum">
              <a:rPr lang="en-US" altLang="ru-KZ"/>
              <a:pPr/>
              <a:t>32</a:t>
            </a:fld>
            <a:endParaRPr lang="en-US" altLang="ru-KZ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49956A22-0DA2-C057-F2C9-0999D57045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33AA00DE-FF6C-581F-78C3-C08867BB6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FFA21CA1-4CA6-552C-D77D-C4EF3E4D0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088B0-E3DC-494B-9100-C2783F945541}" type="slidenum">
              <a:rPr lang="en-US" altLang="ru-KZ"/>
              <a:pPr/>
              <a:t>5</a:t>
            </a:fld>
            <a:endParaRPr lang="en-US" altLang="ru-KZ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6A1C7F1D-7A41-81A4-071D-49372E76FF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5A66BD23-7F2F-183D-AED3-8C3A4520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63EA5711-20ED-2125-7CA7-0AA2CF02C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08A11-319C-4BFC-9C1A-AF9B66BDBA19}" type="slidenum">
              <a:rPr lang="en-US" altLang="ru-KZ"/>
              <a:pPr/>
              <a:t>6</a:t>
            </a:fld>
            <a:endParaRPr lang="en-US" altLang="ru-KZ"/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4FE202C9-5FC9-07A9-59A4-C8D3FBC9BF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5F0F5381-377D-1CDF-CDFE-06FC28104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A3230AB2-4B93-7108-5357-015EFACFD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E867E-74B1-478E-8015-C06FFE0D1C0C}" type="slidenum">
              <a:rPr lang="en-US" altLang="ru-KZ"/>
              <a:pPr/>
              <a:t>7</a:t>
            </a:fld>
            <a:endParaRPr lang="en-US" altLang="ru-KZ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A916B13A-8389-306F-B919-08B340CBAA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AE42DC08-545A-E868-A155-052113CFA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ED83AE1B-6FD4-99D8-5DE2-56DB255E6D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B55C7-79E9-4CD6-81BB-366F7A3FA0A7}" type="slidenum">
              <a:rPr lang="en-US" altLang="ru-KZ"/>
              <a:pPr/>
              <a:t>8</a:t>
            </a:fld>
            <a:endParaRPr lang="en-US" altLang="ru-KZ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66037F69-0C1B-0E94-2C99-15EF03167E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FFD9964D-D708-EACC-70FB-6B1ACB559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20385AA8-E854-4EE9-154C-2E1310627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B3CD4-3D1C-4853-94E6-595CBD3915A9}" type="slidenum">
              <a:rPr lang="en-US" altLang="ru-KZ"/>
              <a:pPr/>
              <a:t>9</a:t>
            </a:fld>
            <a:endParaRPr lang="en-US" altLang="ru-KZ"/>
          </a:p>
        </p:txBody>
      </p:sp>
      <p:sp>
        <p:nvSpPr>
          <p:cNvPr id="301058" name="Rectangle 2">
            <a:extLst>
              <a:ext uri="{FF2B5EF4-FFF2-40B4-BE49-F238E27FC236}">
                <a16:creationId xmlns:a16="http://schemas.microsoft.com/office/drawing/2014/main" id="{E7FFE2B8-54D6-5B07-9DDD-899701DEB7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68F32B8F-7FDE-BDB0-8D5D-28D9C743E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1A39611B-6186-5D04-FF62-E0B279180E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17B8D-5C50-4B76-97FE-18BFDA9F697F}" type="slidenum">
              <a:rPr lang="en-US" altLang="ru-KZ"/>
              <a:pPr/>
              <a:t>10</a:t>
            </a:fld>
            <a:endParaRPr lang="en-US" altLang="ru-KZ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6FA7F238-4605-A3DE-B0E3-67EB909CCD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1F5FF0D1-B57D-B4C8-B6BF-13F583DAB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33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605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82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042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1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21647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338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911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908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31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616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202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7869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116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423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5014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0C26-8C6C-4F52-A698-3082B8A4FF5D}" type="datetimeFigureOut">
              <a:rPr lang="ru-KZ" smtClean="0"/>
              <a:t>29.10.2025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BFB25A-6BC1-4DD3-801B-416D6B73C8A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430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F559E-05EB-1654-8587-D20A68028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5"/>
            <a:ext cx="7766936" cy="1024466"/>
          </a:xfrm>
        </p:spPr>
        <p:txBody>
          <a:bodyPr/>
          <a:lstStyle/>
          <a:p>
            <a:pPr algn="ctr"/>
            <a:r>
              <a:rPr lang="en-US" dirty="0"/>
              <a:t>The lecture 9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E61EA1-BF80-820E-CC72-D71E8769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dirty="0">
                <a:solidFill>
                  <a:srgbClr val="7030A0"/>
                </a:solidFill>
              </a:rPr>
              <a:t>Marketing research using digital technologies</a:t>
            </a:r>
            <a:endParaRPr lang="ru-K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2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75263FDB-B42E-424C-F635-C61BF384D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B31D05F7-FD9B-4C3C-9F68-D1985DCA5CE3}" type="slidenum">
              <a:rPr lang="en-US" altLang="ru-KZ"/>
              <a:pPr/>
              <a:t>10</a:t>
            </a:fld>
            <a:endParaRPr lang="en-US" altLang="ru-KZ"/>
          </a:p>
        </p:txBody>
      </p:sp>
      <p:sp>
        <p:nvSpPr>
          <p:cNvPr id="196610" name="Rectangle 1026">
            <a:extLst>
              <a:ext uri="{FF2B5EF4-FFF2-40B4-BE49-F238E27FC236}">
                <a16:creationId xmlns:a16="http://schemas.microsoft.com/office/drawing/2014/main" id="{AF84322F-569A-E626-C250-BBE24FDC4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 dirty="0"/>
              <a:t>The Marketing Research Process</a:t>
            </a:r>
          </a:p>
        </p:txBody>
      </p:sp>
      <p:sp>
        <p:nvSpPr>
          <p:cNvPr id="196611" name="Rectangle 1027">
            <a:extLst>
              <a:ext uri="{FF2B5EF4-FFF2-40B4-BE49-F238E27FC236}">
                <a16:creationId xmlns:a16="http://schemas.microsoft.com/office/drawing/2014/main" id="{9C3C6885-C71E-80B0-B545-561A323E6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/>
              <a:t>Research Reliability and Validity</a:t>
            </a:r>
          </a:p>
          <a:p>
            <a:pPr lvl="1"/>
            <a:r>
              <a:rPr lang="en-US" altLang="ru-KZ"/>
              <a:t>Reliability</a:t>
            </a:r>
          </a:p>
          <a:p>
            <a:pPr lvl="2"/>
            <a:r>
              <a:rPr lang="en-US" altLang="ru-KZ"/>
              <a:t>A condition existing when a research technique produces almost identical results in </a:t>
            </a:r>
            <a:br>
              <a:rPr lang="en-US" altLang="ru-KZ"/>
            </a:br>
            <a:r>
              <a:rPr lang="en-US" altLang="ru-KZ"/>
              <a:t>repeated trials</a:t>
            </a:r>
          </a:p>
          <a:p>
            <a:pPr lvl="1"/>
            <a:r>
              <a:rPr lang="en-US" altLang="ru-KZ"/>
              <a:t>Validity</a:t>
            </a:r>
          </a:p>
          <a:p>
            <a:pPr lvl="2"/>
            <a:r>
              <a:rPr lang="en-US" altLang="ru-KZ"/>
              <a:t>A condition existing </a:t>
            </a:r>
            <a:br>
              <a:rPr lang="en-US" altLang="ru-KZ"/>
            </a:br>
            <a:r>
              <a:rPr lang="en-US" altLang="ru-KZ"/>
              <a:t>when a research method </a:t>
            </a:r>
            <a:br>
              <a:rPr lang="en-US" altLang="ru-KZ"/>
            </a:br>
            <a:r>
              <a:rPr lang="en-US" altLang="ru-KZ"/>
              <a:t>measures what it is </a:t>
            </a:r>
            <a:br>
              <a:rPr lang="en-US" altLang="ru-KZ"/>
            </a:br>
            <a:r>
              <a:rPr lang="en-US" altLang="ru-KZ"/>
              <a:t>supposed to measure</a:t>
            </a:r>
          </a:p>
        </p:txBody>
      </p:sp>
      <p:pic>
        <p:nvPicPr>
          <p:cNvPr id="196616" name="Picture 1032">
            <a:extLst>
              <a:ext uri="{FF2B5EF4-FFF2-40B4-BE49-F238E27FC236}">
                <a16:creationId xmlns:a16="http://schemas.microsoft.com/office/drawing/2014/main" id="{E5CAB158-4196-8316-2BBB-435733A5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02" y="3428337"/>
            <a:ext cx="33528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655BC28-7AE8-DC2E-D97E-89EEC2D58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085B1E26-D0EA-436B-B493-BC7F2B30B185}" type="slidenum">
              <a:rPr lang="en-US" altLang="ru-KZ"/>
              <a:pPr/>
              <a:t>11</a:t>
            </a:fld>
            <a:endParaRPr lang="en-US" altLang="ru-KZ"/>
          </a:p>
        </p:txBody>
      </p:sp>
      <p:sp>
        <p:nvSpPr>
          <p:cNvPr id="197646" name="Rectangle 14">
            <a:extLst>
              <a:ext uri="{FF2B5EF4-FFF2-40B4-BE49-F238E27FC236}">
                <a16:creationId xmlns:a16="http://schemas.microsoft.com/office/drawing/2014/main" id="{8CA26568-DDDD-8A59-B990-F2FA8C7E5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 dirty="0"/>
              <a:t>The Marketing Research Process</a:t>
            </a:r>
          </a:p>
        </p:txBody>
      </p:sp>
      <p:sp>
        <p:nvSpPr>
          <p:cNvPr id="197647" name="Rectangle 15">
            <a:extLst>
              <a:ext uri="{FF2B5EF4-FFF2-40B4-BE49-F238E27FC236}">
                <a16:creationId xmlns:a16="http://schemas.microsoft.com/office/drawing/2014/main" id="{6AE6DD73-8B1D-5987-A33A-AC7B23C6F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/>
              <a:t>Collecting Data</a:t>
            </a:r>
          </a:p>
          <a:p>
            <a:pPr lvl="1"/>
            <a:r>
              <a:rPr lang="en-US" altLang="ru-KZ"/>
              <a:t>Types of data</a:t>
            </a:r>
          </a:p>
          <a:p>
            <a:pPr lvl="2"/>
            <a:r>
              <a:rPr lang="en-US" altLang="ru-KZ"/>
              <a:t>Primary data: data observed and recorded or collected directly from </a:t>
            </a:r>
            <a:br>
              <a:rPr lang="en-US" altLang="ru-KZ"/>
            </a:br>
            <a:r>
              <a:rPr lang="en-US" altLang="ru-KZ"/>
              <a:t>respondents</a:t>
            </a:r>
          </a:p>
          <a:p>
            <a:pPr lvl="2"/>
            <a:r>
              <a:rPr lang="en-US" altLang="ru-KZ"/>
              <a:t>Secondary data: data </a:t>
            </a:r>
            <a:br>
              <a:rPr lang="en-US" altLang="ru-KZ"/>
            </a:br>
            <a:r>
              <a:rPr lang="en-US" altLang="ru-KZ"/>
              <a:t>complied both inside and </a:t>
            </a:r>
            <a:br>
              <a:rPr lang="en-US" altLang="ru-KZ"/>
            </a:br>
            <a:r>
              <a:rPr lang="en-US" altLang="ru-KZ"/>
              <a:t>outside the organization </a:t>
            </a:r>
            <a:br>
              <a:rPr lang="en-US" altLang="ru-KZ"/>
            </a:br>
            <a:r>
              <a:rPr lang="en-US" altLang="ru-KZ"/>
              <a:t>for some purpose other </a:t>
            </a:r>
            <a:br>
              <a:rPr lang="en-US" altLang="ru-KZ"/>
            </a:br>
            <a:r>
              <a:rPr lang="en-US" altLang="ru-KZ"/>
              <a:t>than the current </a:t>
            </a:r>
            <a:br>
              <a:rPr lang="en-US" altLang="ru-KZ"/>
            </a:br>
            <a:r>
              <a:rPr lang="en-US" altLang="ru-KZ"/>
              <a:t>investigation</a:t>
            </a:r>
          </a:p>
        </p:txBody>
      </p:sp>
      <p:pic>
        <p:nvPicPr>
          <p:cNvPr id="197645" name="Picture 13">
            <a:extLst>
              <a:ext uri="{FF2B5EF4-FFF2-40B4-BE49-F238E27FC236}">
                <a16:creationId xmlns:a16="http://schemas.microsoft.com/office/drawing/2014/main" id="{224ECC08-7F0B-4A04-B8BE-BC64A815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37" y="3429000"/>
            <a:ext cx="3121025" cy="3121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7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AD2A07-3528-AB4B-496F-E8DE4E3B7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A98E2812-5CC0-487E-94F9-B207C7BDABF6}" type="slidenum">
              <a:rPr lang="en-US" altLang="ru-KZ"/>
              <a:pPr/>
              <a:t>12</a:t>
            </a:fld>
            <a:endParaRPr lang="en-US" altLang="ru-KZ"/>
          </a:p>
        </p:txBody>
      </p:sp>
      <p:pic>
        <p:nvPicPr>
          <p:cNvPr id="89100" name="Picture 12">
            <a:extLst>
              <a:ext uri="{FF2B5EF4-FFF2-40B4-BE49-F238E27FC236}">
                <a16:creationId xmlns:a16="http://schemas.microsoft.com/office/drawing/2014/main" id="{7F415BEF-D1D1-80B5-76F7-824D9DAD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22206"/>
            <a:ext cx="8686800" cy="2311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72CFB2-6EB6-90DD-EF48-7B4A28060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598B4B39-83F3-420C-A507-92F8F91C9775}" type="slidenum">
              <a:rPr lang="en-US" altLang="ru-KZ"/>
              <a:pPr/>
              <a:t>13</a:t>
            </a:fld>
            <a:endParaRPr lang="en-US" altLang="ru-KZ"/>
          </a:p>
        </p:txBody>
      </p:sp>
      <p:pic>
        <p:nvPicPr>
          <p:cNvPr id="199688" name="Picture 8">
            <a:extLst>
              <a:ext uri="{FF2B5EF4-FFF2-40B4-BE49-F238E27FC236}">
                <a16:creationId xmlns:a16="http://schemas.microsoft.com/office/drawing/2014/main" id="{400A4B85-BD7E-AD03-51EF-A9B88CE6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6" y="1813080"/>
            <a:ext cx="8686800" cy="2936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2E815805-5459-18C6-54F0-CD589350B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6CD77102-DE0A-41E0-ACA0-7684B9483944}" type="slidenum">
              <a:rPr lang="en-US" altLang="ru-KZ"/>
              <a:pPr/>
              <a:t>14</a:t>
            </a:fld>
            <a:endParaRPr lang="en-US" altLang="ru-KZ"/>
          </a:p>
        </p:txBody>
      </p:sp>
      <p:sp>
        <p:nvSpPr>
          <p:cNvPr id="198662" name="Rectangle 6">
            <a:extLst>
              <a:ext uri="{FF2B5EF4-FFF2-40B4-BE49-F238E27FC236}">
                <a16:creationId xmlns:a16="http://schemas.microsoft.com/office/drawing/2014/main" id="{A6D1651E-0B8F-F313-03AC-F6B9FEB12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 dirty="0"/>
              <a:t>The Marketing Research Process</a:t>
            </a:r>
          </a:p>
        </p:txBody>
      </p:sp>
      <p:sp>
        <p:nvSpPr>
          <p:cNvPr id="198663" name="Rectangle 7">
            <a:extLst>
              <a:ext uri="{FF2B5EF4-FFF2-40B4-BE49-F238E27FC236}">
                <a16:creationId xmlns:a16="http://schemas.microsoft.com/office/drawing/2014/main" id="{4C1B62D9-015A-AD29-028D-52C428FF8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ru-KZ" sz="2800" dirty="0"/>
              <a:t>Methods of Collecting Primary Data</a:t>
            </a:r>
          </a:p>
          <a:p>
            <a:pPr lvl="1">
              <a:lnSpc>
                <a:spcPct val="90000"/>
              </a:lnSpc>
            </a:pPr>
            <a:r>
              <a:rPr lang="en-US" altLang="ru-KZ" sz="2400" dirty="0"/>
              <a:t>Sampling</a:t>
            </a:r>
          </a:p>
          <a:p>
            <a:pPr lvl="2">
              <a:lnSpc>
                <a:spcPct val="90000"/>
              </a:lnSpc>
            </a:pPr>
            <a:r>
              <a:rPr lang="en-US" altLang="ru-KZ" sz="2000" dirty="0"/>
              <a:t>Population—all the elements, units, or individuals of interest to researchers for specific study</a:t>
            </a:r>
          </a:p>
          <a:p>
            <a:pPr lvl="2">
              <a:lnSpc>
                <a:spcPct val="90000"/>
              </a:lnSpc>
            </a:pPr>
            <a:r>
              <a:rPr lang="en-US" altLang="ru-KZ" sz="2000" dirty="0"/>
              <a:t>Sample—a limited number of units chosen to represent the characteristics of a total population</a:t>
            </a:r>
          </a:p>
          <a:p>
            <a:pPr lvl="1">
              <a:lnSpc>
                <a:spcPct val="90000"/>
              </a:lnSpc>
            </a:pPr>
            <a:r>
              <a:rPr lang="en-US" altLang="ru-KZ" sz="2400" dirty="0"/>
              <a:t>Types of sampling</a:t>
            </a:r>
          </a:p>
          <a:p>
            <a:pPr lvl="3">
              <a:lnSpc>
                <a:spcPct val="90000"/>
              </a:lnSpc>
            </a:pPr>
            <a:r>
              <a:rPr lang="en-US" altLang="ru-KZ" sz="1800" dirty="0"/>
              <a:t>Probability—each element has an known chance for study</a:t>
            </a:r>
          </a:p>
          <a:p>
            <a:pPr lvl="3">
              <a:lnSpc>
                <a:spcPct val="90000"/>
              </a:lnSpc>
            </a:pPr>
            <a:r>
              <a:rPr lang="en-US" altLang="ru-KZ" sz="1800" dirty="0"/>
              <a:t>Random—each element has an equal chance for study</a:t>
            </a:r>
          </a:p>
          <a:p>
            <a:pPr lvl="3">
              <a:lnSpc>
                <a:spcPct val="90000"/>
              </a:lnSpc>
            </a:pPr>
            <a:r>
              <a:rPr lang="en-US" altLang="ru-KZ" sz="1800" dirty="0"/>
              <a:t>Stratified—study population divided into like groups</a:t>
            </a:r>
          </a:p>
          <a:p>
            <a:pPr lvl="3">
              <a:lnSpc>
                <a:spcPct val="90000"/>
              </a:lnSpc>
            </a:pPr>
            <a:r>
              <a:rPr lang="en-US" altLang="ru-KZ" sz="1800" dirty="0"/>
              <a:t>Nonprobability: element’s likelihood of study is unknown</a:t>
            </a:r>
          </a:p>
          <a:p>
            <a:pPr lvl="3">
              <a:lnSpc>
                <a:spcPct val="90000"/>
              </a:lnSpc>
            </a:pPr>
            <a:r>
              <a:rPr lang="en-US" altLang="ru-KZ" sz="1800" dirty="0"/>
              <a:t>Quota: population is grouped and elements are arbitrarily chosen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8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8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8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8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8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8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8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86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3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4B1D59-3D50-B134-466E-D44F135FAF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2A69C9A3-7362-4FD8-B346-27446B158FC5}" type="slidenum">
              <a:rPr lang="en-US" altLang="ru-KZ"/>
              <a:pPr/>
              <a:t>15</a:t>
            </a:fld>
            <a:endParaRPr lang="en-US" altLang="ru-KZ"/>
          </a:p>
        </p:txBody>
      </p:sp>
      <p:pic>
        <p:nvPicPr>
          <p:cNvPr id="200712" name="Picture 8">
            <a:extLst>
              <a:ext uri="{FF2B5EF4-FFF2-40B4-BE49-F238E27FC236}">
                <a16:creationId xmlns:a16="http://schemas.microsoft.com/office/drawing/2014/main" id="{DDC207FF-604C-AD46-86A2-A15A30618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7" y="711458"/>
            <a:ext cx="8686800" cy="4333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99222CC-FA63-0828-4B4F-C8CA3D4D0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2DF51EA5-5FF3-4FA0-9CE6-016A6FABBDA1}" type="slidenum">
              <a:rPr lang="en-US" altLang="ru-KZ"/>
              <a:pPr/>
              <a:t>16</a:t>
            </a:fld>
            <a:endParaRPr lang="en-US" altLang="ru-KZ"/>
          </a:p>
        </p:txBody>
      </p:sp>
      <p:pic>
        <p:nvPicPr>
          <p:cNvPr id="315394" name="Picture 2">
            <a:extLst>
              <a:ext uri="{FF2B5EF4-FFF2-40B4-BE49-F238E27FC236}">
                <a16:creationId xmlns:a16="http://schemas.microsoft.com/office/drawing/2014/main" id="{CE6383B2-635B-9E45-CAED-CB9EB629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801636"/>
            <a:ext cx="8686800" cy="4133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ABF4008B-749C-7A4F-5BC4-AA0A48F0E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F082D1D6-EE97-4C79-8BDD-B7E5611F6582}" type="slidenum">
              <a:rPr lang="en-US" altLang="ru-KZ"/>
              <a:pPr/>
              <a:t>17</a:t>
            </a:fld>
            <a:endParaRPr lang="en-US" altLang="ru-KZ"/>
          </a:p>
        </p:txBody>
      </p:sp>
      <p:sp>
        <p:nvSpPr>
          <p:cNvPr id="152587" name="Rectangle 11">
            <a:extLst>
              <a:ext uri="{FF2B5EF4-FFF2-40B4-BE49-F238E27FC236}">
                <a16:creationId xmlns:a16="http://schemas.microsoft.com/office/drawing/2014/main" id="{E4C11591-297F-3437-B739-087C2BBF7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 dirty="0"/>
              <a:t>The Marketing Research Process</a:t>
            </a:r>
          </a:p>
        </p:txBody>
      </p:sp>
      <p:sp>
        <p:nvSpPr>
          <p:cNvPr id="152588" name="Rectangle 12">
            <a:extLst>
              <a:ext uri="{FF2B5EF4-FFF2-40B4-BE49-F238E27FC236}">
                <a16:creationId xmlns:a16="http://schemas.microsoft.com/office/drawing/2014/main" id="{80FBD03E-A4B8-FB2A-2C87-5EA8CC26E6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KZ"/>
              <a:t>Basic Survey Methods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Mail survey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Telephone survey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Online survey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Personal interview survey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In-home (door-to-door) interview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Focus-group interview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Telephone depth interview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Shopping mall intercept interviews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On-site computer interviews</a:t>
            </a:r>
          </a:p>
        </p:txBody>
      </p:sp>
      <p:pic>
        <p:nvPicPr>
          <p:cNvPr id="152589" name="Picture 13">
            <a:extLst>
              <a:ext uri="{FF2B5EF4-FFF2-40B4-BE49-F238E27FC236}">
                <a16:creationId xmlns:a16="http://schemas.microsoft.com/office/drawing/2014/main" id="{48A1A6D2-26F9-DD27-66E1-C12E5369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97" y="1795464"/>
            <a:ext cx="3124200" cy="2073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FB63A8F1-4691-9689-7019-B835A7A12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44184799-2026-4913-A02C-4004E931810D}" type="slidenum">
              <a:rPr lang="en-US" altLang="ru-KZ"/>
              <a:pPr/>
              <a:t>18</a:t>
            </a:fld>
            <a:endParaRPr lang="en-US" altLang="ru-KZ"/>
          </a:p>
        </p:txBody>
      </p:sp>
      <p:sp>
        <p:nvSpPr>
          <p:cNvPr id="156682" name="Rectangle 10">
            <a:extLst>
              <a:ext uri="{FF2B5EF4-FFF2-40B4-BE49-F238E27FC236}">
                <a16:creationId xmlns:a16="http://schemas.microsoft.com/office/drawing/2014/main" id="{2EA39799-19DE-3819-D1CC-A14C616F4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 dirty="0"/>
              <a:t>The Marketing Research Process</a:t>
            </a:r>
          </a:p>
        </p:txBody>
      </p:sp>
      <p:sp>
        <p:nvSpPr>
          <p:cNvPr id="156683" name="Rectangle 11">
            <a:extLst>
              <a:ext uri="{FF2B5EF4-FFF2-40B4-BE49-F238E27FC236}">
                <a16:creationId xmlns:a16="http://schemas.microsoft.com/office/drawing/2014/main" id="{A9924FFC-DE40-D5AC-CF7B-B8814BA5E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ru-KZ" sz="2800" dirty="0"/>
              <a:t>Questionnaire Construction</a:t>
            </a:r>
          </a:p>
          <a:p>
            <a:pPr lvl="1">
              <a:lnSpc>
                <a:spcPct val="90000"/>
              </a:lnSpc>
            </a:pPr>
            <a:r>
              <a:rPr lang="en-US" altLang="ru-KZ" sz="2400" dirty="0"/>
              <a:t>Open-ended question</a:t>
            </a:r>
          </a:p>
          <a:p>
            <a:pPr lvl="2">
              <a:lnSpc>
                <a:spcPct val="90000"/>
              </a:lnSpc>
            </a:pPr>
            <a:r>
              <a:rPr lang="en-US" altLang="ru-KZ" sz="2000" dirty="0"/>
              <a:t>Question which invites the respondent to answer as their own interests or personal subjectivity dictates</a:t>
            </a:r>
          </a:p>
          <a:p>
            <a:pPr lvl="1">
              <a:lnSpc>
                <a:spcPct val="90000"/>
              </a:lnSpc>
            </a:pPr>
            <a:r>
              <a:rPr lang="en-US" altLang="ru-KZ" sz="2400" dirty="0"/>
              <a:t>Dichotomous question</a:t>
            </a:r>
          </a:p>
          <a:p>
            <a:pPr lvl="2">
              <a:lnSpc>
                <a:spcPct val="90000"/>
              </a:lnSpc>
            </a:pPr>
            <a:r>
              <a:rPr lang="en-US" altLang="ru-KZ" sz="2000" dirty="0"/>
              <a:t>Question which to which the respondent can make only an either/or </a:t>
            </a:r>
            <a:r>
              <a:rPr lang="en-US" altLang="ru-KZ" sz="2000" dirty="0" err="1"/>
              <a:t>or</a:t>
            </a:r>
            <a:r>
              <a:rPr lang="en-US" altLang="ru-KZ" sz="2000" dirty="0"/>
              <a:t> yes/no response</a:t>
            </a:r>
          </a:p>
          <a:p>
            <a:pPr lvl="1">
              <a:lnSpc>
                <a:spcPct val="90000"/>
              </a:lnSpc>
            </a:pPr>
            <a:r>
              <a:rPr lang="en-US" altLang="ru-KZ" sz="2400" dirty="0"/>
              <a:t>Multiple-choice question</a:t>
            </a:r>
          </a:p>
          <a:p>
            <a:pPr lvl="2">
              <a:lnSpc>
                <a:spcPct val="90000"/>
              </a:lnSpc>
            </a:pPr>
            <a:r>
              <a:rPr lang="en-US" altLang="ru-KZ" sz="2000" dirty="0"/>
              <a:t>Question asks the respondent to choose a response from  a fixed set of responses</a:t>
            </a:r>
          </a:p>
          <a:p>
            <a:pPr>
              <a:lnSpc>
                <a:spcPct val="90000"/>
              </a:lnSpc>
            </a:pPr>
            <a:r>
              <a:rPr lang="en-US" altLang="ru-KZ" sz="2800" dirty="0"/>
              <a:t>Observation Methods</a:t>
            </a:r>
          </a:p>
          <a:p>
            <a:pPr>
              <a:lnSpc>
                <a:spcPct val="90000"/>
              </a:lnSpc>
            </a:pPr>
            <a:r>
              <a:rPr lang="en-US" altLang="ru-KZ" sz="2800" dirty="0"/>
              <a:t>Experimentation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6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6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6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6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D88910CC-FBAD-BB1B-1E3C-F45CDE4D4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DB35866E-5C81-470D-A67C-EE6CF01921DE}" type="slidenum">
              <a:rPr lang="en-US" altLang="ru-KZ"/>
              <a:pPr/>
              <a:t>19</a:t>
            </a:fld>
            <a:endParaRPr lang="en-US" altLang="ru-KZ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AFCE7DC9-CD0E-2835-FB1D-AB52050A9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The Marketing Research Process (cont’d)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57C3F886-829F-A869-CC44-86FC82777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KZ"/>
              <a:t>Observation (for Data Collection) Methods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Direct contact with subject is avoided to reduce possible awareness of observation process.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Physical conditions, subject actions, and demographics are noted.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Observations may be combined with same subject interviews.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Data gathered may be influenced by observer bias.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bldLvl="5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E6B4B8C7-FDE9-0E5C-0AAB-E24E350FB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6A448D09-5FA9-4125-8910-284BE7A1FCF1}" type="slidenum">
              <a:rPr lang="en-US" altLang="ru-KZ"/>
              <a:pPr/>
              <a:t>2</a:t>
            </a:fld>
            <a:endParaRPr lang="en-US" altLang="ru-KZ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DF510708-083E-9C84-AE7D-7644D5D8F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Objectives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85D79000-779D-DC4A-89A1-795277917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>
              <a:buFontTx/>
              <a:buAutoNum type="arabicPeriod"/>
            </a:pPr>
            <a:r>
              <a:rPr lang="en-US" altLang="ru-KZ" sz="2600"/>
              <a:t>To describe the basic steps in conducting marketing research</a:t>
            </a:r>
          </a:p>
          <a:p>
            <a:pPr marL="533400" indent="-533400">
              <a:buFontTx/>
              <a:buAutoNum type="arabicPeriod"/>
            </a:pPr>
            <a:r>
              <a:rPr lang="en-US" altLang="ru-KZ" sz="2600"/>
              <a:t>To explore the fundamental methods of gathering data for marketing research</a:t>
            </a:r>
          </a:p>
          <a:p>
            <a:pPr marL="533400" indent="-533400">
              <a:buFontTx/>
              <a:buAutoNum type="arabicPeriod"/>
            </a:pPr>
            <a:r>
              <a:rPr lang="en-US" altLang="ru-KZ" sz="2600"/>
              <a:t>To describe the nature and role of information systems in marketing decision making</a:t>
            </a:r>
          </a:p>
          <a:p>
            <a:pPr marL="533400" indent="-533400">
              <a:buFontTx/>
              <a:buAutoNum type="arabicPeriod"/>
            </a:pPr>
            <a:r>
              <a:rPr lang="en-US" altLang="ru-KZ" sz="2600"/>
              <a:t>To understand how such tools as databases, decision support systems, and the Internet facilitate marketing research</a:t>
            </a:r>
          </a:p>
          <a:p>
            <a:pPr marL="533400" indent="-533400">
              <a:buFontTx/>
              <a:buAutoNum type="arabicPeriod"/>
            </a:pPr>
            <a:r>
              <a:rPr lang="en-US" altLang="ru-KZ" sz="2600"/>
              <a:t>To identify key ethical and international considerations in marketing research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CFFB7E90-3F0B-76B3-27A2-382499E0F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DC70DA78-F456-492B-B8A5-5AD0ADE53017}" type="slidenum">
              <a:rPr lang="en-US" altLang="ru-KZ"/>
              <a:pPr/>
              <a:t>20</a:t>
            </a:fld>
            <a:endParaRPr lang="en-US" altLang="ru-KZ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AE333057-146B-EA8C-6771-873298421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The Marketing Research Process (cont’d)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5D250B8C-38D1-0DF0-5052-F3BCCD155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 dirty="0"/>
              <a:t>Experimentation</a:t>
            </a:r>
          </a:p>
          <a:p>
            <a:pPr lvl="1"/>
            <a:r>
              <a:rPr lang="en-US" altLang="ru-KZ" dirty="0"/>
              <a:t>A research method that attempts to maintain (control) certain variables while measuring the effects of experimental (uncontrolled) variables</a:t>
            </a:r>
          </a:p>
          <a:p>
            <a:pPr lvl="2"/>
            <a:r>
              <a:rPr lang="en-US" altLang="ru-KZ" dirty="0"/>
              <a:t>Independent variable: acts on the dependent variable</a:t>
            </a:r>
          </a:p>
          <a:p>
            <a:pPr lvl="2"/>
            <a:r>
              <a:rPr lang="en-US" altLang="ru-KZ" dirty="0"/>
              <a:t>Dependent variable: </a:t>
            </a:r>
            <a:r>
              <a:rPr lang="en-US" altLang="ru-KZ" dirty="0">
                <a:cs typeface="Arial" panose="020B0604020202020204" pitchFamily="34" charset="0"/>
              </a:rPr>
              <a:t>is </a:t>
            </a:r>
            <a:r>
              <a:rPr lang="en-US" altLang="ru-KZ" dirty="0"/>
              <a:t>affected by variations in the independent </a:t>
            </a:r>
            <a:r>
              <a:rPr lang="en-US" altLang="ru-KZ" dirty="0" err="1"/>
              <a:t>variale</a:t>
            </a:r>
            <a:endParaRPr lang="en-US" altLang="ru-KZ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8EBD50C4-087D-843B-1008-1A83239A21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928E7095-D26C-4934-A7A7-9DEF46A0F4A5}" type="slidenum">
              <a:rPr lang="en-US" altLang="ru-KZ"/>
              <a:pPr/>
              <a:t>21</a:t>
            </a:fld>
            <a:endParaRPr lang="en-US" altLang="ru-KZ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A73A4C3D-BFA1-E523-0255-C6D96D99B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t">
            <a:normAutofit/>
          </a:bodyPr>
          <a:lstStyle/>
          <a:p>
            <a:r>
              <a:rPr lang="en-US" altLang="ru-KZ"/>
              <a:t>Interpreting Research Findings</a:t>
            </a:r>
          </a:p>
        </p:txBody>
      </p:sp>
      <p:sp>
        <p:nvSpPr>
          <p:cNvPr id="160772" name="Rectangle 4">
            <a:extLst>
              <a:ext uri="{FF2B5EF4-FFF2-40B4-BE49-F238E27FC236}">
                <a16:creationId xmlns:a16="http://schemas.microsoft.com/office/drawing/2014/main" id="{4C6F646E-936D-8B3D-5907-A385B52F9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ru-KZ"/>
              <a:t>Statistical Interpretation</a:t>
            </a:r>
          </a:p>
          <a:p>
            <a:pPr lvl="1"/>
            <a:r>
              <a:rPr lang="en-US" altLang="ru-KZ"/>
              <a:t>Analysis of survey data to determine what is typical or what deviates from the average that indicates:</a:t>
            </a:r>
          </a:p>
          <a:p>
            <a:pPr lvl="2"/>
            <a:r>
              <a:rPr lang="en-US" altLang="ru-KZ"/>
              <a:t>How widely the responses vary</a:t>
            </a:r>
          </a:p>
          <a:p>
            <a:pPr lvl="2"/>
            <a:r>
              <a:rPr lang="en-US" altLang="ru-KZ"/>
              <a:t>How the responses are distributed</a:t>
            </a:r>
          </a:p>
          <a:p>
            <a:pPr lvl="2"/>
            <a:r>
              <a:rPr lang="en-US" altLang="ru-KZ"/>
              <a:t>Which hypotheses are supported</a:t>
            </a:r>
          </a:p>
          <a:p>
            <a:pPr lvl="2"/>
            <a:r>
              <a:rPr lang="en-US" altLang="ru-KZ"/>
              <a:t>Which hypotheses are rejected</a:t>
            </a:r>
          </a:p>
          <a:p>
            <a:pPr lvl="2"/>
            <a:r>
              <a:rPr lang="en-US" altLang="ru-KZ"/>
              <a:t>Whether construction errors have invalidated the survey’s results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0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0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182C27E6-5822-A345-5127-98B2209FA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3DFF1858-727E-44E1-83A1-6AD3E5E8196B}" type="slidenum">
              <a:rPr lang="en-US" altLang="ru-KZ"/>
              <a:pPr/>
              <a:t>22</a:t>
            </a:fld>
            <a:endParaRPr lang="en-US" altLang="ru-KZ"/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BE5C093C-3F54-41A3-6239-3A0C00C95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Interpreting Research Findings (cont’d)</a:t>
            </a:r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5AB9B437-1BE9-3482-BC61-08181896D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/>
              <a:t>Reporting Research Findings</a:t>
            </a:r>
          </a:p>
          <a:p>
            <a:pPr lvl="1"/>
            <a:r>
              <a:rPr lang="en-US" altLang="ru-KZ"/>
              <a:t>Take an objective look at survey findings</a:t>
            </a:r>
          </a:p>
          <a:p>
            <a:pPr lvl="2"/>
            <a:r>
              <a:rPr lang="en-US" altLang="ru-KZ"/>
              <a:t>Report deficiencies and reasons for </a:t>
            </a:r>
            <a:br>
              <a:rPr lang="en-US" altLang="ru-KZ"/>
            </a:br>
            <a:r>
              <a:rPr lang="en-US" altLang="ru-KZ"/>
              <a:t>deficiencies</a:t>
            </a:r>
          </a:p>
          <a:p>
            <a:pPr lvl="1"/>
            <a:r>
              <a:rPr lang="en-US" altLang="ru-KZ"/>
              <a:t>Prepare a formal, written document</a:t>
            </a:r>
          </a:p>
          <a:p>
            <a:pPr lvl="2"/>
            <a:r>
              <a:rPr lang="en-US" altLang="ru-KZ"/>
              <a:t>Summary and recommendations</a:t>
            </a:r>
          </a:p>
          <a:p>
            <a:pPr lvl="3"/>
            <a:r>
              <a:rPr lang="en-US" altLang="ru-KZ"/>
              <a:t>Short, clear, and simply expressed for executives</a:t>
            </a:r>
          </a:p>
          <a:p>
            <a:pPr lvl="2"/>
            <a:r>
              <a:rPr lang="en-US" altLang="ru-KZ"/>
              <a:t>Technical report</a:t>
            </a:r>
          </a:p>
          <a:p>
            <a:pPr lvl="3"/>
            <a:r>
              <a:rPr lang="en-US" altLang="ru-KZ"/>
              <a:t>Contains more detailed information about research methods and procedures and important data gathered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2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2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2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AD69EFDD-7A3C-6D3F-EF2D-1DB4D312B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60F9CF00-B6B3-403C-97E8-6F51E6CFA492}" type="slidenum">
              <a:rPr lang="en-US" altLang="ru-KZ"/>
              <a:pPr/>
              <a:t>23</a:t>
            </a:fld>
            <a:endParaRPr lang="en-US" altLang="ru-KZ"/>
          </a:p>
        </p:txBody>
      </p:sp>
      <p:sp>
        <p:nvSpPr>
          <p:cNvPr id="164891" name="Rectangle 27">
            <a:extLst>
              <a:ext uri="{FF2B5EF4-FFF2-40B4-BE49-F238E27FC236}">
                <a16:creationId xmlns:a16="http://schemas.microsoft.com/office/drawing/2014/main" id="{516BDCE9-F1F3-6E85-DD3E-223E5903E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Using Technology to Improve Marketing Information Gathering and Analysis</a:t>
            </a:r>
          </a:p>
        </p:txBody>
      </p:sp>
      <p:sp>
        <p:nvSpPr>
          <p:cNvPr id="164892" name="Rectangle 28">
            <a:extLst>
              <a:ext uri="{FF2B5EF4-FFF2-40B4-BE49-F238E27FC236}">
                <a16:creationId xmlns:a16="http://schemas.microsoft.com/office/drawing/2014/main" id="{EF828303-AD0B-8A68-CD18-ADA16BBB7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882776"/>
            <a:ext cx="7772400" cy="4011613"/>
          </a:xfrm>
        </p:spPr>
        <p:txBody>
          <a:bodyPr/>
          <a:lstStyle/>
          <a:p>
            <a:r>
              <a:rPr lang="en-US" altLang="ru-KZ"/>
              <a:t>Marketing Information Systems</a:t>
            </a:r>
          </a:p>
          <a:p>
            <a:pPr lvl="1"/>
            <a:r>
              <a:rPr lang="en-US" altLang="ru-KZ"/>
              <a:t>Marketing Information System (MIS)</a:t>
            </a:r>
          </a:p>
          <a:p>
            <a:pPr lvl="2"/>
            <a:r>
              <a:rPr lang="en-US" altLang="ru-KZ"/>
              <a:t>A framework for the management and structuring of information gathered regularly from sources inside and outside </a:t>
            </a:r>
            <a:br>
              <a:rPr lang="en-US" altLang="ru-KZ"/>
            </a:br>
            <a:r>
              <a:rPr lang="en-US" altLang="ru-KZ"/>
              <a:t>an organization</a:t>
            </a:r>
          </a:p>
        </p:txBody>
      </p:sp>
      <p:pic>
        <p:nvPicPr>
          <p:cNvPr id="164901" name="Picture 37">
            <a:extLst>
              <a:ext uri="{FF2B5EF4-FFF2-40B4-BE49-F238E27FC236}">
                <a16:creationId xmlns:a16="http://schemas.microsoft.com/office/drawing/2014/main" id="{587F8F79-00CD-AF7D-B766-5840039D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93" y="3785524"/>
            <a:ext cx="2743200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2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50A0A9F-8C87-8814-0BD5-ACA5E2A97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5771739E-C27E-4D79-B4F2-45881EA563CF}" type="slidenum">
              <a:rPr lang="en-US" altLang="ru-KZ"/>
              <a:pPr/>
              <a:t>24</a:t>
            </a:fld>
            <a:endParaRPr lang="en-US" altLang="ru-KZ"/>
          </a:p>
        </p:txBody>
      </p:sp>
      <p:sp>
        <p:nvSpPr>
          <p:cNvPr id="205850" name="Rectangle 26">
            <a:extLst>
              <a:ext uri="{FF2B5EF4-FFF2-40B4-BE49-F238E27FC236}">
                <a16:creationId xmlns:a16="http://schemas.microsoft.com/office/drawing/2014/main" id="{F06AD2B3-7C2A-7C90-EC32-5E560CA73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KZ"/>
              <a:t>Using Technology to Improve Marketing Information Gathering and Analysis (cont’d)</a:t>
            </a:r>
          </a:p>
        </p:txBody>
      </p:sp>
      <p:sp>
        <p:nvSpPr>
          <p:cNvPr id="205851" name="Rectangle 27">
            <a:extLst>
              <a:ext uri="{FF2B5EF4-FFF2-40B4-BE49-F238E27FC236}">
                <a16:creationId xmlns:a16="http://schemas.microsoft.com/office/drawing/2014/main" id="{87FC1F85-8029-8572-FA92-22B4090B1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/>
              <a:t>Databases</a:t>
            </a:r>
          </a:p>
          <a:p>
            <a:pPr lvl="1"/>
            <a:r>
              <a:rPr lang="en-US" altLang="ru-KZ"/>
              <a:t>Database</a:t>
            </a:r>
          </a:p>
          <a:p>
            <a:pPr lvl="2"/>
            <a:r>
              <a:rPr lang="en-US" altLang="ru-KZ"/>
              <a:t>A collection of information arranged for easy access </a:t>
            </a:r>
            <a:br>
              <a:rPr lang="en-US" altLang="ru-KZ"/>
            </a:br>
            <a:r>
              <a:rPr lang="en-US" altLang="ru-KZ"/>
              <a:t>and retrieval</a:t>
            </a:r>
          </a:p>
          <a:p>
            <a:pPr lvl="1"/>
            <a:r>
              <a:rPr lang="en-US" altLang="ru-KZ"/>
              <a:t>Single-source data</a:t>
            </a:r>
          </a:p>
          <a:p>
            <a:pPr lvl="2"/>
            <a:r>
              <a:rPr lang="en-US" altLang="ru-KZ"/>
              <a:t>Information provided by </a:t>
            </a:r>
            <a:br>
              <a:rPr lang="en-US" altLang="ru-KZ"/>
            </a:br>
            <a:r>
              <a:rPr lang="en-US" altLang="ru-KZ"/>
              <a:t>a single marketing </a:t>
            </a:r>
            <a:br>
              <a:rPr lang="en-US" altLang="ru-KZ"/>
            </a:br>
            <a:r>
              <a:rPr lang="en-US" altLang="ru-KZ"/>
              <a:t>research firm</a:t>
            </a:r>
          </a:p>
        </p:txBody>
      </p:sp>
      <p:pic>
        <p:nvPicPr>
          <p:cNvPr id="205849" name="Picture 25">
            <a:extLst>
              <a:ext uri="{FF2B5EF4-FFF2-40B4-BE49-F238E27FC236}">
                <a16:creationId xmlns:a16="http://schemas.microsoft.com/office/drawing/2014/main" id="{C6D61E87-69E1-CFDE-F727-EA2FFA89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71" y="3498188"/>
            <a:ext cx="3025775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51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0B6D0685-86F5-C9D1-78CE-E845FF353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D8A01FA9-5F5D-4A35-94F6-88E05D5E63DB}" type="slidenum">
              <a:rPr lang="en-US" altLang="ru-KZ"/>
              <a:pPr/>
              <a:t>25</a:t>
            </a:fld>
            <a:endParaRPr lang="en-US" altLang="ru-KZ"/>
          </a:p>
        </p:txBody>
      </p:sp>
      <p:sp>
        <p:nvSpPr>
          <p:cNvPr id="207901" name="Rectangle 29">
            <a:extLst>
              <a:ext uri="{FF2B5EF4-FFF2-40B4-BE49-F238E27FC236}">
                <a16:creationId xmlns:a16="http://schemas.microsoft.com/office/drawing/2014/main" id="{A58880BB-779B-1BD3-0C77-C1FDBCEB4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KZ"/>
              <a:t>Using Technology to Improve Marketing Information Gathering and Analysis (cont’d)</a:t>
            </a:r>
          </a:p>
        </p:txBody>
      </p:sp>
      <p:sp>
        <p:nvSpPr>
          <p:cNvPr id="207902" name="Rectangle 30">
            <a:extLst>
              <a:ext uri="{FF2B5EF4-FFF2-40B4-BE49-F238E27FC236}">
                <a16:creationId xmlns:a16="http://schemas.microsoft.com/office/drawing/2014/main" id="{90353AD2-C644-822F-7823-F52D6075A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/>
              <a:t>Marketing Decision Support Systems (MDSS)</a:t>
            </a:r>
          </a:p>
          <a:p>
            <a:pPr lvl="1"/>
            <a:r>
              <a:rPr lang="en-US" altLang="ru-KZ"/>
              <a:t>Customized computer software that aids marketing managers in decision making</a:t>
            </a:r>
          </a:p>
          <a:p>
            <a:pPr lvl="2"/>
            <a:r>
              <a:rPr lang="en-US" altLang="ru-KZ"/>
              <a:t>Capability to create market models based on changes in marketing variables </a:t>
            </a:r>
          </a:p>
          <a:p>
            <a:pPr lvl="2"/>
            <a:r>
              <a:rPr lang="en-US" altLang="ru-KZ"/>
              <a:t>Artificial Intelligence (AI) assists </a:t>
            </a:r>
            <a:br>
              <a:rPr lang="en-US" altLang="ru-KZ"/>
            </a:br>
            <a:r>
              <a:rPr lang="en-US" altLang="ru-KZ"/>
              <a:t>in customer support</a:t>
            </a:r>
          </a:p>
        </p:txBody>
      </p:sp>
      <p:pic>
        <p:nvPicPr>
          <p:cNvPr id="207900" name="Picture 28">
            <a:extLst>
              <a:ext uri="{FF2B5EF4-FFF2-40B4-BE49-F238E27FC236}">
                <a16:creationId xmlns:a16="http://schemas.microsoft.com/office/drawing/2014/main" id="{B81997F1-4F6F-E396-7BF9-4C523589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52" y="3968087"/>
            <a:ext cx="2371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02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4958915F-5D7B-C975-25F0-A3755178ED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FF62FDE8-A08E-4748-A0B5-CA7D67B3C14D}" type="slidenum">
              <a:rPr lang="en-US" altLang="ru-KZ"/>
              <a:pPr/>
              <a:t>26</a:t>
            </a:fld>
            <a:endParaRPr lang="en-US" altLang="ru-KZ"/>
          </a:p>
        </p:txBody>
      </p:sp>
      <p:sp>
        <p:nvSpPr>
          <p:cNvPr id="211973" name="Rectangle 5">
            <a:extLst>
              <a:ext uri="{FF2B5EF4-FFF2-40B4-BE49-F238E27FC236}">
                <a16:creationId xmlns:a16="http://schemas.microsoft.com/office/drawing/2014/main" id="{96304053-157A-6403-2F1D-565DDCC9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KZ"/>
              <a:t>Using Technology to Improve Marketing Information Gathering and Analysis (cont’d)</a:t>
            </a:r>
          </a:p>
        </p:txBody>
      </p:sp>
      <p:sp>
        <p:nvSpPr>
          <p:cNvPr id="211974" name="Rectangle 6">
            <a:extLst>
              <a:ext uri="{FF2B5EF4-FFF2-40B4-BE49-F238E27FC236}">
                <a16:creationId xmlns:a16="http://schemas.microsoft.com/office/drawing/2014/main" id="{8554B228-BCAF-2F4B-8DB4-4A64E4939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/>
              <a:t>The Internet and Online Information Services</a:t>
            </a:r>
          </a:p>
          <a:p>
            <a:pPr lvl="1"/>
            <a:r>
              <a:rPr lang="en-US" altLang="ru-KZ"/>
              <a:t>Ease of information dissemination</a:t>
            </a:r>
          </a:p>
          <a:p>
            <a:pPr lvl="1"/>
            <a:r>
              <a:rPr lang="en-US" altLang="ru-KZ"/>
              <a:t>Ease of information </a:t>
            </a:r>
            <a:br>
              <a:rPr lang="en-US" altLang="ru-KZ"/>
            </a:br>
            <a:r>
              <a:rPr lang="en-US" altLang="ru-KZ"/>
              <a:t>accessibility (intranets)</a:t>
            </a:r>
          </a:p>
          <a:p>
            <a:pPr lvl="1"/>
            <a:r>
              <a:rPr lang="en-US" altLang="ru-KZ"/>
              <a:t>Access to customer data </a:t>
            </a:r>
            <a:br>
              <a:rPr lang="en-US" altLang="ru-KZ"/>
            </a:br>
            <a:r>
              <a:rPr lang="en-US" altLang="ru-KZ"/>
              <a:t>(data mining websites)</a:t>
            </a:r>
          </a:p>
          <a:p>
            <a:pPr lvl="1"/>
            <a:r>
              <a:rPr lang="en-US" altLang="ru-KZ"/>
              <a:t>Subscription information </a:t>
            </a:r>
            <a:br>
              <a:rPr lang="en-US" altLang="ru-KZ"/>
            </a:br>
            <a:r>
              <a:rPr lang="en-US" altLang="ru-KZ"/>
              <a:t>services on Web</a:t>
            </a:r>
          </a:p>
        </p:txBody>
      </p:sp>
      <p:pic>
        <p:nvPicPr>
          <p:cNvPr id="211972" name="Picture 4">
            <a:extLst>
              <a:ext uri="{FF2B5EF4-FFF2-40B4-BE49-F238E27FC236}">
                <a16:creationId xmlns:a16="http://schemas.microsoft.com/office/drawing/2014/main" id="{6C6170C0-340B-5CE8-C655-2552949A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83" y="3252124"/>
            <a:ext cx="29130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D2BB20-6F76-8381-F8F8-28C0D6AC8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EABD8062-DC70-432E-B16D-89D7AFA80D48}" type="slidenum">
              <a:rPr lang="en-US" altLang="ru-KZ"/>
              <a:pPr/>
              <a:t>27</a:t>
            </a:fld>
            <a:endParaRPr lang="en-US" altLang="ru-KZ"/>
          </a:p>
        </p:txBody>
      </p:sp>
      <p:pic>
        <p:nvPicPr>
          <p:cNvPr id="221191" name="Picture 7">
            <a:extLst>
              <a:ext uri="{FF2B5EF4-FFF2-40B4-BE49-F238E27FC236}">
                <a16:creationId xmlns:a16="http://schemas.microsoft.com/office/drawing/2014/main" id="{43CB9CDD-DCE6-2153-316A-5ED4B167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18" y="346075"/>
            <a:ext cx="6172200" cy="6165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FFFD4D7B-809C-33BC-F6A8-8AC1743E0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A690F573-F62F-47DA-9D67-D9A7293B6C1A}" type="slidenum">
              <a:rPr lang="en-US" altLang="ru-KZ"/>
              <a:pPr/>
              <a:t>28</a:t>
            </a:fld>
            <a:endParaRPr lang="en-US" altLang="ru-KZ"/>
          </a:p>
        </p:txBody>
      </p:sp>
      <p:sp>
        <p:nvSpPr>
          <p:cNvPr id="168975" name="Rectangle 15">
            <a:extLst>
              <a:ext uri="{FF2B5EF4-FFF2-40B4-BE49-F238E27FC236}">
                <a16:creationId xmlns:a16="http://schemas.microsoft.com/office/drawing/2014/main" id="{A5702D9F-FE73-70E0-2434-094D22AA0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Issues in Marketing Research</a:t>
            </a:r>
          </a:p>
        </p:txBody>
      </p:sp>
      <p:sp>
        <p:nvSpPr>
          <p:cNvPr id="168976" name="Rectangle 16">
            <a:extLst>
              <a:ext uri="{FF2B5EF4-FFF2-40B4-BE49-F238E27FC236}">
                <a16:creationId xmlns:a16="http://schemas.microsoft.com/office/drawing/2014/main" id="{A5BC992B-BBF9-E791-1B48-80EC9C617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/>
              <a:t>The Importance of Ethical Marketing Research</a:t>
            </a:r>
          </a:p>
          <a:p>
            <a:pPr lvl="1"/>
            <a:r>
              <a:rPr lang="en-US" altLang="ru-KZ"/>
              <a:t>Ethical questions affect:</a:t>
            </a:r>
          </a:p>
          <a:p>
            <a:pPr lvl="2"/>
            <a:r>
              <a:rPr lang="en-US" altLang="ru-KZ"/>
              <a:t>The reliability of the research</a:t>
            </a:r>
          </a:p>
          <a:p>
            <a:pPr lvl="2"/>
            <a:r>
              <a:rPr lang="en-US" altLang="ru-KZ"/>
              <a:t>The researcher–marketing </a:t>
            </a:r>
            <a:br>
              <a:rPr lang="en-US" altLang="ru-KZ"/>
            </a:br>
            <a:r>
              <a:rPr lang="en-US" altLang="ru-KZ"/>
              <a:t>manager relationship</a:t>
            </a:r>
          </a:p>
          <a:p>
            <a:pPr lvl="2"/>
            <a:r>
              <a:rPr lang="en-US" altLang="ru-KZ"/>
              <a:t>The nature of marketing </a:t>
            </a:r>
            <a:br>
              <a:rPr lang="en-US" altLang="ru-KZ"/>
            </a:br>
            <a:r>
              <a:rPr lang="en-US" altLang="ru-KZ"/>
              <a:t>managers’ decisions</a:t>
            </a:r>
          </a:p>
        </p:txBody>
      </p:sp>
      <p:pic>
        <p:nvPicPr>
          <p:cNvPr id="168972" name="Picture 12">
            <a:extLst>
              <a:ext uri="{FF2B5EF4-FFF2-40B4-BE49-F238E27FC236}">
                <a16:creationId xmlns:a16="http://schemas.microsoft.com/office/drawing/2014/main" id="{DD167E81-8EF2-FDF0-F613-AD5F26ED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2" y="3307687"/>
            <a:ext cx="3011488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6" grpId="0" build="p" bldLvl="5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9E5073-0F88-5951-211E-E734C7EBB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DA678CDC-4EF7-4EB0-B162-C6AA3B639E30}" type="slidenum">
              <a:rPr lang="en-US" altLang="ru-KZ"/>
              <a:pPr/>
              <a:t>29</a:t>
            </a:fld>
            <a:endParaRPr lang="en-US" altLang="ru-KZ"/>
          </a:p>
        </p:txBody>
      </p:sp>
      <p:pic>
        <p:nvPicPr>
          <p:cNvPr id="216071" name="Picture 7">
            <a:extLst>
              <a:ext uri="{FF2B5EF4-FFF2-40B4-BE49-F238E27FC236}">
                <a16:creationId xmlns:a16="http://schemas.microsoft.com/office/drawing/2014/main" id="{F3E01757-0D66-E6D4-872C-3C92381E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77" y="284063"/>
            <a:ext cx="8229600" cy="5826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8A09C44E-FD0E-D8D3-2034-D4F7B061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183D0AB1-F4BF-45B5-8DD3-8B079B0F90A4}" type="slidenum">
              <a:rPr lang="en-US" altLang="ru-KZ"/>
              <a:pPr/>
              <a:t>3</a:t>
            </a:fld>
            <a:endParaRPr lang="en-US" altLang="ru-KZ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6BDBF787-72A5-3C8C-C8C3-5B6405A29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Chapter Outline</a:t>
            </a: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E65C3338-8024-0FBD-6927-AAB6465FB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/>
              <a:t>The Importance of Marketing Research</a:t>
            </a:r>
          </a:p>
          <a:p>
            <a:r>
              <a:rPr lang="en-US" altLang="ru-KZ"/>
              <a:t>The Marketing Research Process</a:t>
            </a:r>
          </a:p>
          <a:p>
            <a:r>
              <a:rPr lang="en-US" altLang="ru-KZ"/>
              <a:t>Using Technology to Improve Marketing Information Gathering and Analysis</a:t>
            </a:r>
          </a:p>
          <a:p>
            <a:r>
              <a:rPr lang="en-US" altLang="ru-KZ"/>
              <a:t>Issues in Marketing Research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2CE14BE4-4376-BC67-1C11-1DE686D30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AD01DE9F-473A-4A09-BAF2-5A0DF719E594}" type="slidenum">
              <a:rPr lang="en-US" altLang="ru-KZ"/>
              <a:pPr/>
              <a:t>30</a:t>
            </a:fld>
            <a:endParaRPr lang="en-US" altLang="ru-KZ"/>
          </a:p>
        </p:txBody>
      </p:sp>
      <p:sp>
        <p:nvSpPr>
          <p:cNvPr id="214022" name="Rectangle 6">
            <a:extLst>
              <a:ext uri="{FF2B5EF4-FFF2-40B4-BE49-F238E27FC236}">
                <a16:creationId xmlns:a16="http://schemas.microsoft.com/office/drawing/2014/main" id="{BC1ED339-79AC-013B-0A14-11EF0B467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 dirty="0"/>
              <a:t>Issues in Marketing Research</a:t>
            </a:r>
          </a:p>
        </p:txBody>
      </p:sp>
      <p:sp>
        <p:nvSpPr>
          <p:cNvPr id="214023" name="Rectangle 7">
            <a:extLst>
              <a:ext uri="{FF2B5EF4-FFF2-40B4-BE49-F238E27FC236}">
                <a16:creationId xmlns:a16="http://schemas.microsoft.com/office/drawing/2014/main" id="{6CC0B30A-499B-8197-3A6F-4867B89E5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KZ"/>
              <a:t>International Issues in Marketing Research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Modification of data-gathering methods to account for regional differences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Use of two-pronged approach to international marketing research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Detailed search for and analysis of secondary data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Field research to refine firm’s understanding of how local environment will shape/restrict data-gathering about customer needs and preferences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3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F484009-CAE3-3FAE-DD16-2F474DAA8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KZ"/>
              <a:t>Copyright © Houghton Mifflin Company. All rights reserved.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205209-9D64-DA4A-8A3C-CCE71EE06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03D420D5-C8C5-4C35-8E30-81DF39642EEA}" type="slidenum">
              <a:rPr lang="en-US" altLang="ru-KZ"/>
              <a:pPr/>
              <a:t>31</a:t>
            </a:fld>
            <a:endParaRPr lang="en-US" altLang="ru-KZ"/>
          </a:p>
        </p:txBody>
      </p:sp>
      <p:pic>
        <p:nvPicPr>
          <p:cNvPr id="218118" name="Picture 6">
            <a:extLst>
              <a:ext uri="{FF2B5EF4-FFF2-40B4-BE49-F238E27FC236}">
                <a16:creationId xmlns:a16="http://schemas.microsoft.com/office/drawing/2014/main" id="{77BC5DEF-6824-B77B-4C43-903BD8611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8686800" cy="3867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BBC26355-F19D-E519-1F22-65ADC2E08C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KZ"/>
              <a:t>Copyright © Houghton Mifflin Company. All rights reserved.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DB6487E-8413-B0A0-C6DC-CB53A2F65A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5EE76F41-D208-45F2-B1EB-20E9E2105B09}" type="slidenum">
              <a:rPr lang="en-US" altLang="ru-KZ"/>
              <a:pPr/>
              <a:t>32</a:t>
            </a:fld>
            <a:endParaRPr lang="en-US" altLang="ru-KZ"/>
          </a:p>
        </p:txBody>
      </p:sp>
      <p:sp>
        <p:nvSpPr>
          <p:cNvPr id="119818" name="Rectangle 10">
            <a:extLst>
              <a:ext uri="{FF2B5EF4-FFF2-40B4-BE49-F238E27FC236}">
                <a16:creationId xmlns:a16="http://schemas.microsoft.com/office/drawing/2014/main" id="{1A405829-EFAC-9F6A-24DC-4C31B1D69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After reviewing this chapter you should:</a:t>
            </a:r>
          </a:p>
        </p:txBody>
      </p:sp>
      <p:sp>
        <p:nvSpPr>
          <p:cNvPr id="119819" name="Rectangle 11">
            <a:extLst>
              <a:ext uri="{FF2B5EF4-FFF2-40B4-BE49-F238E27FC236}">
                <a16:creationId xmlns:a16="http://schemas.microsoft.com/office/drawing/2014/main" id="{5C6DD0A8-7F36-CCFC-12BD-E26914BCD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ru-KZ" sz="2400"/>
              <a:t>Know the basic steps in conducting marketing research.</a:t>
            </a:r>
          </a:p>
          <a:p>
            <a:r>
              <a:rPr lang="en-US" altLang="ru-KZ" sz="2400"/>
              <a:t>Be familiar with the fundamental methods of gathering data for marketing research.</a:t>
            </a:r>
          </a:p>
          <a:p>
            <a:r>
              <a:rPr lang="en-US" altLang="ru-KZ" sz="2400"/>
              <a:t>Be able to describe the nature and role of information systems in marketing decision making.</a:t>
            </a:r>
          </a:p>
          <a:p>
            <a:r>
              <a:rPr lang="en-US" altLang="ru-KZ" sz="2400"/>
              <a:t>Understand how such tools as databases, decision support systems, and the internet facilitate marketing research.</a:t>
            </a:r>
          </a:p>
          <a:p>
            <a:r>
              <a:rPr lang="en-US" altLang="ru-KZ" sz="2400"/>
              <a:t>Be able to identify key ethical and international considerations in marketing research.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9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C6E25A07-A306-BAC7-BDF4-80B8EB5BE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1F22B094-F01C-41A6-8A32-4418440E8ECD}" type="slidenum">
              <a:rPr lang="en-US" altLang="ru-KZ"/>
              <a:pPr/>
              <a:t>4</a:t>
            </a:fld>
            <a:endParaRPr lang="en-US" altLang="ru-KZ"/>
          </a:p>
        </p:txBody>
      </p:sp>
      <p:sp>
        <p:nvSpPr>
          <p:cNvPr id="189442" name="Rectangle 1026">
            <a:extLst>
              <a:ext uri="{FF2B5EF4-FFF2-40B4-BE49-F238E27FC236}">
                <a16:creationId xmlns:a16="http://schemas.microsoft.com/office/drawing/2014/main" id="{0B36C317-3EF7-18C5-185B-794B631F7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The Importance of Marketing Research</a:t>
            </a:r>
          </a:p>
        </p:txBody>
      </p:sp>
      <p:sp>
        <p:nvSpPr>
          <p:cNvPr id="189443" name="Rectangle 1027">
            <a:extLst>
              <a:ext uri="{FF2B5EF4-FFF2-40B4-BE49-F238E27FC236}">
                <a16:creationId xmlns:a16="http://schemas.microsoft.com/office/drawing/2014/main" id="{3A776A6C-C2BA-C7EF-FDF0-641614E5F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2890" y="1543664"/>
            <a:ext cx="8979310" cy="2058373"/>
          </a:xfrm>
        </p:spPr>
        <p:txBody>
          <a:bodyPr>
            <a:normAutofit lnSpcReduction="10000"/>
          </a:bodyPr>
          <a:lstStyle/>
          <a:p>
            <a:r>
              <a:rPr lang="en-US" altLang="ru-KZ" sz="2800" dirty="0"/>
              <a:t>Marketing Research</a:t>
            </a:r>
          </a:p>
          <a:p>
            <a:pPr lvl="1"/>
            <a:r>
              <a:rPr lang="en-US" altLang="ru-KZ" sz="2400" dirty="0"/>
              <a:t>The systematic design, collection, interpretation, and reporting of information to help marketers solve specific marketing problems or take advantage of marketing opportunities</a:t>
            </a:r>
          </a:p>
        </p:txBody>
      </p:sp>
      <p:pic>
        <p:nvPicPr>
          <p:cNvPr id="189448" name="Picture 1032">
            <a:extLst>
              <a:ext uri="{FF2B5EF4-FFF2-40B4-BE49-F238E27FC236}">
                <a16:creationId xmlns:a16="http://schemas.microsoft.com/office/drawing/2014/main" id="{072DDC2C-C9D9-A063-EAD2-3B8C279C3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395" y="3602038"/>
            <a:ext cx="2417763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EA178A1C-1B6F-1D2D-1B41-A2D5CACC74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46C48719-EE8F-4329-B7C9-2961259BFB09}" type="slidenum">
              <a:rPr lang="en-US" altLang="ru-KZ"/>
              <a:pPr/>
              <a:t>5</a:t>
            </a:fld>
            <a:endParaRPr lang="en-US" altLang="ru-KZ"/>
          </a:p>
        </p:txBody>
      </p:sp>
      <p:sp>
        <p:nvSpPr>
          <p:cNvPr id="190469" name="Rectangle 1029">
            <a:extLst>
              <a:ext uri="{FF2B5EF4-FFF2-40B4-BE49-F238E27FC236}">
                <a16:creationId xmlns:a16="http://schemas.microsoft.com/office/drawing/2014/main" id="{A47AA068-D82C-B2B4-05B1-414D0CA0E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The Importance of Marketing Research (cont’d)</a:t>
            </a:r>
          </a:p>
        </p:txBody>
      </p:sp>
      <p:sp>
        <p:nvSpPr>
          <p:cNvPr id="190470" name="Rectangle 1030">
            <a:extLst>
              <a:ext uri="{FF2B5EF4-FFF2-40B4-BE49-F238E27FC236}">
                <a16:creationId xmlns:a16="http://schemas.microsoft.com/office/drawing/2014/main" id="{F5436955-89CE-E3D1-5980-2392E088A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ru-KZ" sz="2800"/>
              <a:t>Benefits of Marketing Research</a:t>
            </a:r>
          </a:p>
          <a:p>
            <a:pPr lvl="1">
              <a:lnSpc>
                <a:spcPct val="90000"/>
              </a:lnSpc>
            </a:pPr>
            <a:r>
              <a:rPr lang="en-US" altLang="ru-KZ" sz="2400"/>
              <a:t>Helps firms stay in touch with customers’ changing attitudes and purchase patterns</a:t>
            </a:r>
          </a:p>
          <a:p>
            <a:pPr lvl="1">
              <a:lnSpc>
                <a:spcPct val="90000"/>
              </a:lnSpc>
            </a:pPr>
            <a:r>
              <a:rPr lang="en-US" altLang="ru-KZ" sz="2400"/>
              <a:t>Assists in better understanding market opportunities</a:t>
            </a:r>
          </a:p>
          <a:p>
            <a:pPr lvl="1">
              <a:lnSpc>
                <a:spcPct val="90000"/>
              </a:lnSpc>
            </a:pPr>
            <a:r>
              <a:rPr lang="en-US" altLang="ru-KZ" sz="2400"/>
              <a:t>Determines the feasibility of a particular marketing strategy</a:t>
            </a:r>
          </a:p>
          <a:p>
            <a:pPr lvl="1">
              <a:lnSpc>
                <a:spcPct val="90000"/>
              </a:lnSpc>
            </a:pPr>
            <a:r>
              <a:rPr lang="en-US" altLang="ru-KZ" sz="2400"/>
              <a:t>Aids in the development of </a:t>
            </a:r>
            <a:br>
              <a:rPr lang="en-US" altLang="ru-KZ" sz="2400"/>
            </a:br>
            <a:r>
              <a:rPr lang="en-US" altLang="ru-KZ" sz="2400"/>
              <a:t>marketing mixes to match </a:t>
            </a:r>
            <a:br>
              <a:rPr lang="en-US" altLang="ru-KZ" sz="2400"/>
            </a:br>
            <a:r>
              <a:rPr lang="en-US" altLang="ru-KZ" sz="2400"/>
              <a:t>the needs of customers</a:t>
            </a:r>
          </a:p>
          <a:p>
            <a:pPr lvl="1">
              <a:lnSpc>
                <a:spcPct val="90000"/>
              </a:lnSpc>
            </a:pPr>
            <a:r>
              <a:rPr lang="en-US" altLang="ru-KZ" sz="2400"/>
              <a:t>Improves marketer’s ability </a:t>
            </a:r>
            <a:br>
              <a:rPr lang="en-US" altLang="ru-KZ" sz="2400"/>
            </a:br>
            <a:r>
              <a:rPr lang="en-US" altLang="ru-KZ" sz="2400"/>
              <a:t>to make decisions</a:t>
            </a:r>
          </a:p>
        </p:txBody>
      </p:sp>
      <p:pic>
        <p:nvPicPr>
          <p:cNvPr id="190468" name="Picture 1028">
            <a:extLst>
              <a:ext uri="{FF2B5EF4-FFF2-40B4-BE49-F238E27FC236}">
                <a16:creationId xmlns:a16="http://schemas.microsoft.com/office/drawing/2014/main" id="{0373A614-BE8F-181C-90A5-E26F7D1D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7703"/>
            <a:ext cx="2232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0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10919768-7C7B-C287-DFFC-DEBE4E787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52080A1F-F88F-4D5E-967E-76FA696E0B87}" type="slidenum">
              <a:rPr lang="en-US" altLang="ru-KZ"/>
              <a:pPr/>
              <a:t>6</a:t>
            </a:fld>
            <a:endParaRPr lang="en-US" altLang="ru-KZ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B53ED164-C40C-3528-11C4-AE6E26F6C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The Five Steps of the Marketing Research Process</a:t>
            </a:r>
          </a:p>
        </p:txBody>
      </p:sp>
      <p:sp>
        <p:nvSpPr>
          <p:cNvPr id="195588" name="Text Box 4">
            <a:extLst>
              <a:ext uri="{FF2B5EF4-FFF2-40B4-BE49-F238E27FC236}">
                <a16:creationId xmlns:a16="http://schemas.microsoft.com/office/drawing/2014/main" id="{E68A61CB-F337-4654-DA20-CE8B3C5B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75" y="6246297"/>
            <a:ext cx="11430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KZ" sz="1200" b="1">
                <a:latin typeface="Arial" panose="020B0604020202020204" pitchFamily="34" charset="0"/>
              </a:rPr>
              <a:t>FIGURE 7.1</a:t>
            </a:r>
          </a:p>
        </p:txBody>
      </p:sp>
      <p:pic>
        <p:nvPicPr>
          <p:cNvPr id="195589" name="Picture 5">
            <a:extLst>
              <a:ext uri="{FF2B5EF4-FFF2-40B4-BE49-F238E27FC236}">
                <a16:creationId xmlns:a16="http://schemas.microsoft.com/office/drawing/2014/main" id="{FA2BBD39-CC11-4A4F-7F47-DE5DF139A4B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1" y="3120770"/>
            <a:ext cx="9144000" cy="1104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CC5CB844-5223-E293-0624-1C577FB80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5C990E3C-0143-448F-81E6-BEF4E31B7E33}" type="slidenum">
              <a:rPr lang="en-US" altLang="ru-KZ"/>
              <a:pPr/>
              <a:t>7</a:t>
            </a:fld>
            <a:endParaRPr lang="en-US" altLang="ru-KZ"/>
          </a:p>
        </p:txBody>
      </p:sp>
      <p:sp>
        <p:nvSpPr>
          <p:cNvPr id="191496" name="Rectangle 8">
            <a:extLst>
              <a:ext uri="{FF2B5EF4-FFF2-40B4-BE49-F238E27FC236}">
                <a16:creationId xmlns:a16="http://schemas.microsoft.com/office/drawing/2014/main" id="{AAE3CADA-3A4B-30C2-6D9D-E1A77CB61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The Marketing Research Process</a:t>
            </a:r>
          </a:p>
        </p:txBody>
      </p:sp>
      <p:sp>
        <p:nvSpPr>
          <p:cNvPr id="191497" name="Rectangle 9">
            <a:extLst>
              <a:ext uri="{FF2B5EF4-FFF2-40B4-BE49-F238E27FC236}">
                <a16:creationId xmlns:a16="http://schemas.microsoft.com/office/drawing/2014/main" id="{36AAF850-320A-FA78-F000-114BC67E6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KZ"/>
              <a:t>Locating and Defining Problems or Research Issues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Focusing on uncovering the nature and boundaries of a situation or question related to marketing strategy or implementation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Departures from normal or expected marketing results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Biases in marketing information that distort its meaning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Evidence of possible or potential market opportunities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7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14592353-79B8-B846-21F6-87883EBD80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KZ"/>
              <a:t>Copyright © Houghton Mifflin Company. All rights reserved.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EE396404-9D47-88EA-A927-D830349287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1DD8B42F-520C-420C-A7E4-B5F4E1015A8A}" type="slidenum">
              <a:rPr lang="en-US" altLang="ru-KZ"/>
              <a:pPr/>
              <a:t>8</a:t>
            </a:fld>
            <a:endParaRPr lang="en-US" altLang="ru-KZ"/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8F83C699-3723-C08F-5FE5-D0B924C19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/>
              <a:t>The Marketing Research Process (cont’d)</a:t>
            </a:r>
          </a:p>
        </p:txBody>
      </p:sp>
      <p:sp>
        <p:nvSpPr>
          <p:cNvPr id="193544" name="Rectangle 8">
            <a:extLst>
              <a:ext uri="{FF2B5EF4-FFF2-40B4-BE49-F238E27FC236}">
                <a16:creationId xmlns:a16="http://schemas.microsoft.com/office/drawing/2014/main" id="{C372E346-5A93-E23D-A243-2ACBEFAD0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KZ"/>
              <a:t>Designing the Research Project</a:t>
            </a:r>
          </a:p>
          <a:p>
            <a:pPr lvl="1"/>
            <a:r>
              <a:rPr lang="en-US" altLang="ru-KZ"/>
              <a:t>Research design</a:t>
            </a:r>
          </a:p>
          <a:p>
            <a:pPr lvl="2"/>
            <a:r>
              <a:rPr lang="en-US" altLang="ru-KZ"/>
              <a:t>An overall plan for obtaining the information needed to address a research problem or issue</a:t>
            </a:r>
          </a:p>
          <a:p>
            <a:pPr lvl="1"/>
            <a:r>
              <a:rPr lang="en-US" altLang="ru-KZ"/>
              <a:t>Hypothesis</a:t>
            </a:r>
          </a:p>
          <a:p>
            <a:pPr lvl="2"/>
            <a:r>
              <a:rPr lang="en-US" altLang="ru-KZ"/>
              <a:t>An informed guess or assumption about a certain problem or set of circumstances</a:t>
            </a:r>
          </a:p>
          <a:p>
            <a:pPr lvl="2"/>
            <a:r>
              <a:rPr lang="en-US" altLang="ru-KZ"/>
              <a:t>Accepted or rejected hypotheses act as conclusions for the research effort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3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3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3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4F4A2237-4870-3955-B40B-B0B1971E5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ru-KZ"/>
              <a:t>7  |  </a:t>
            </a:r>
            <a:fld id="{F1201D64-0E31-43FF-BD44-C57506D1A4EE}" type="slidenum">
              <a:rPr lang="en-US" altLang="ru-KZ"/>
              <a:pPr/>
              <a:t>9</a:t>
            </a:fld>
            <a:endParaRPr lang="en-US" altLang="ru-KZ"/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id="{62D6F400-58C4-0324-0E68-C31D784F8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KZ" dirty="0"/>
              <a:t>The Marketing Research Process</a:t>
            </a:r>
          </a:p>
        </p:txBody>
      </p:sp>
      <p:sp>
        <p:nvSpPr>
          <p:cNvPr id="192519" name="Rectangle 7">
            <a:extLst>
              <a:ext uri="{FF2B5EF4-FFF2-40B4-BE49-F238E27FC236}">
                <a16:creationId xmlns:a16="http://schemas.microsoft.com/office/drawing/2014/main" id="{D75AD6D7-F1C4-4555-3BFA-2CF1A1D88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KZ"/>
              <a:t>Types of Research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Exploratory research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Research conducted to gather more information about a problem or to make a tentative hypothesis more specific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Descriptive research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Research conducted to clarify the characteristics of certain phenomena to solve a particular problem</a:t>
            </a:r>
          </a:p>
          <a:p>
            <a:pPr lvl="1">
              <a:lnSpc>
                <a:spcPct val="90000"/>
              </a:lnSpc>
            </a:pPr>
            <a:r>
              <a:rPr lang="en-US" altLang="ru-KZ"/>
              <a:t>Causal research</a:t>
            </a:r>
          </a:p>
          <a:p>
            <a:pPr lvl="2">
              <a:lnSpc>
                <a:spcPct val="90000"/>
              </a:lnSpc>
            </a:pPr>
            <a:r>
              <a:rPr lang="en-US" altLang="ru-KZ"/>
              <a:t>Research in which it is assumed that a particular variable X influences a variable 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9" grpId="0" build="p" bldLvl="5" autoUpdateAnimBg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1333</Words>
  <Application>Microsoft Office PowerPoint</Application>
  <PresentationFormat>Широкоэкранный</PresentationFormat>
  <Paragraphs>220</Paragraphs>
  <Slides>32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Aptos</vt:lpstr>
      <vt:lpstr>Arial</vt:lpstr>
      <vt:lpstr>Trebuchet MS</vt:lpstr>
      <vt:lpstr>Wingdings 3</vt:lpstr>
      <vt:lpstr>Аспект</vt:lpstr>
      <vt:lpstr>Microsoft Word Document</vt:lpstr>
      <vt:lpstr>The lecture 9</vt:lpstr>
      <vt:lpstr>Objectives</vt:lpstr>
      <vt:lpstr>Chapter Outline</vt:lpstr>
      <vt:lpstr>The Importance of Marketing Research</vt:lpstr>
      <vt:lpstr>The Importance of Marketing Research (cont’d)</vt:lpstr>
      <vt:lpstr>The Five Steps of the Marketing Research Process</vt:lpstr>
      <vt:lpstr>The Marketing Research Process</vt:lpstr>
      <vt:lpstr>The Marketing Research Process (cont’d)</vt:lpstr>
      <vt:lpstr>The Marketing Research Process</vt:lpstr>
      <vt:lpstr>The Marketing Research Process</vt:lpstr>
      <vt:lpstr>The Marketing Research Process</vt:lpstr>
      <vt:lpstr>Презентация PowerPoint</vt:lpstr>
      <vt:lpstr>Презентация PowerPoint</vt:lpstr>
      <vt:lpstr>The Marketing Research Process</vt:lpstr>
      <vt:lpstr>Презентация PowerPoint</vt:lpstr>
      <vt:lpstr>Презентация PowerPoint</vt:lpstr>
      <vt:lpstr>The Marketing Research Process</vt:lpstr>
      <vt:lpstr>The Marketing Research Process</vt:lpstr>
      <vt:lpstr>The Marketing Research Process (cont’d)</vt:lpstr>
      <vt:lpstr>The Marketing Research Process (cont’d)</vt:lpstr>
      <vt:lpstr>Interpreting Research Findings</vt:lpstr>
      <vt:lpstr>Interpreting Research Findings (cont’d)</vt:lpstr>
      <vt:lpstr>Using Technology to Improve Marketing Information Gathering and Analysis</vt:lpstr>
      <vt:lpstr>Using Technology to Improve Marketing Information Gathering and Analysis (cont’d)</vt:lpstr>
      <vt:lpstr>Using Technology to Improve Marketing Information Gathering and Analysis (cont’d)</vt:lpstr>
      <vt:lpstr>Using Technology to Improve Marketing Information Gathering and Analysis (cont’d)</vt:lpstr>
      <vt:lpstr>Презентация PowerPoint</vt:lpstr>
      <vt:lpstr>Issues in Marketing Research</vt:lpstr>
      <vt:lpstr>Презентация PowerPoint</vt:lpstr>
      <vt:lpstr>Issues in Marketing Research</vt:lpstr>
      <vt:lpstr>Презентация PowerPoint</vt:lpstr>
      <vt:lpstr>After reviewing this chapter you should: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Владислав Карюкин</dc:creator>
  <cp:lastModifiedBy>Владислав Карюкин</cp:lastModifiedBy>
  <cp:revision>1</cp:revision>
  <dcterms:created xsi:type="dcterms:W3CDTF">2025-10-29T06:05:09Z</dcterms:created>
  <dcterms:modified xsi:type="dcterms:W3CDTF">2025-10-29T06:13:17Z</dcterms:modified>
</cp:coreProperties>
</file>